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theme/theme5.xml" ContentType="application/vnd.openxmlformats-officedocument.theme+xml"/>
  <Override PartName="/ppt/slideLayouts/slideLayout20.xml" ContentType="application/vnd.openxmlformats-officedocument.presentationml.slideLayout+xml"/>
  <Override PartName="/ppt/theme/theme6.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 id="2147483835" r:id="rId2"/>
    <p:sldMasterId id="2147483841" r:id="rId3"/>
    <p:sldMasterId id="2147483851" r:id="rId4"/>
    <p:sldMasterId id="2147483660" r:id="rId5"/>
    <p:sldMasterId id="2147483648" r:id="rId6"/>
    <p:sldMasterId id="2147483672" r:id="rId7"/>
  </p:sldMasterIdLst>
  <p:notesMasterIdLst>
    <p:notesMasterId r:id="rId44"/>
  </p:notesMasterIdLst>
  <p:sldIdLst>
    <p:sldId id="348" r:id="rId8"/>
    <p:sldId id="257" r:id="rId9"/>
    <p:sldId id="359" r:id="rId10"/>
    <p:sldId id="372" r:id="rId11"/>
    <p:sldId id="406" r:id="rId12"/>
    <p:sldId id="391" r:id="rId13"/>
    <p:sldId id="392" r:id="rId14"/>
    <p:sldId id="393" r:id="rId15"/>
    <p:sldId id="394" r:id="rId16"/>
    <p:sldId id="395" r:id="rId17"/>
    <p:sldId id="396" r:id="rId18"/>
    <p:sldId id="397" r:id="rId19"/>
    <p:sldId id="398" r:id="rId20"/>
    <p:sldId id="399" r:id="rId21"/>
    <p:sldId id="400" r:id="rId22"/>
    <p:sldId id="401" r:id="rId23"/>
    <p:sldId id="402" r:id="rId24"/>
    <p:sldId id="403" r:id="rId25"/>
    <p:sldId id="404" r:id="rId26"/>
    <p:sldId id="405" r:id="rId27"/>
    <p:sldId id="390" r:id="rId28"/>
    <p:sldId id="290" r:id="rId29"/>
    <p:sldId id="292" r:id="rId30"/>
    <p:sldId id="293" r:id="rId31"/>
    <p:sldId id="298" r:id="rId32"/>
    <p:sldId id="373" r:id="rId33"/>
    <p:sldId id="374" r:id="rId34"/>
    <p:sldId id="407" r:id="rId35"/>
    <p:sldId id="375" r:id="rId36"/>
    <p:sldId id="376" r:id="rId37"/>
    <p:sldId id="351" r:id="rId38"/>
    <p:sldId id="370" r:id="rId39"/>
    <p:sldId id="369" r:id="rId40"/>
    <p:sldId id="360" r:id="rId41"/>
    <p:sldId id="363" r:id="rId42"/>
    <p:sldId id="349"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909028C-08E3-5115-3CF1-DCB79B66CB2D}" name="Gajdus, Laura - Oxfordshire County Council" initials="LG" userId="S::cf830678@Oxfordshire.gov.uk::bc52aef2-2322-4980-81e3-722556fe358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357A2C-0923-4DF6-5F1D-F92DEA17FE71}" v="2" dt="2024-03-13T08:04:34.1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7" d="100"/>
          <a:sy n="57" d="100"/>
        </p:scale>
        <p:origin x="8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theme" Target="theme/theme1.xml"/><Relationship Id="rId50" Type="http://schemas.microsoft.com/office/2018/10/relationships/authors" Target="author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microsoft.com/office/2015/10/relationships/revisionInfo" Target="revisionInfo.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tableStyles" Target="tableStyles.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3CED25-EF9E-459F-9602-B0BF906D57BD}" type="datetimeFigureOut">
              <a:rPr lang="en-GB" smtClean="0"/>
              <a:t>10/04/2024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CC65B3-1EE4-4311-A968-DF7BFF99798C}" type="slidenum">
              <a:rPr lang="en-GB" smtClean="0"/>
              <a:t>‹#›</a:t>
            </a:fld>
            <a:endParaRPr lang="en-GB"/>
          </a:p>
        </p:txBody>
      </p:sp>
    </p:spTree>
    <p:extLst>
      <p:ext uri="{BB962C8B-B14F-4D97-AF65-F5344CB8AC3E}">
        <p14:creationId xmlns:p14="http://schemas.microsoft.com/office/powerpoint/2010/main" val="1565594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1252538"/>
            <a:ext cx="6011863" cy="3382962"/>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DBF325F-10F2-4A19-8A88-04BF0A88A957}" type="slidenum">
              <a:rPr lang="en-GB" smtClean="0"/>
              <a:t>3</a:t>
            </a:fld>
            <a:endParaRPr lang="en-GB"/>
          </a:p>
        </p:txBody>
      </p:sp>
    </p:spTree>
    <p:extLst>
      <p:ext uri="{BB962C8B-B14F-4D97-AF65-F5344CB8AC3E}">
        <p14:creationId xmlns:p14="http://schemas.microsoft.com/office/powerpoint/2010/main" val="37168955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Here are contact details</a:t>
            </a:r>
          </a:p>
        </p:txBody>
      </p:sp>
      <p:sp>
        <p:nvSpPr>
          <p:cNvPr id="4" name="Slide Number Placeholder 3"/>
          <p:cNvSpPr>
            <a:spLocks noGrp="1"/>
          </p:cNvSpPr>
          <p:nvPr>
            <p:ph type="sldNum" sz="quarter" idx="5"/>
          </p:nvPr>
        </p:nvSpPr>
        <p:spPr/>
        <p:txBody>
          <a:bodyPr/>
          <a:lstStyle/>
          <a:p>
            <a:fld id="{82CC65B3-1EE4-4311-A968-DF7BFF99798C}" type="slidenum">
              <a:rPr lang="en-GB" smtClean="0"/>
              <a:t>17</a:t>
            </a:fld>
            <a:endParaRPr lang="en-GB"/>
          </a:p>
        </p:txBody>
      </p:sp>
    </p:spTree>
    <p:extLst>
      <p:ext uri="{BB962C8B-B14F-4D97-AF65-F5344CB8AC3E}">
        <p14:creationId xmlns:p14="http://schemas.microsoft.com/office/powerpoint/2010/main" val="10466703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More contact details</a:t>
            </a:r>
          </a:p>
        </p:txBody>
      </p:sp>
      <p:sp>
        <p:nvSpPr>
          <p:cNvPr id="4" name="Slide Number Placeholder 3"/>
          <p:cNvSpPr>
            <a:spLocks noGrp="1"/>
          </p:cNvSpPr>
          <p:nvPr>
            <p:ph type="sldNum" sz="quarter" idx="5"/>
          </p:nvPr>
        </p:nvSpPr>
        <p:spPr/>
        <p:txBody>
          <a:bodyPr/>
          <a:lstStyle/>
          <a:p>
            <a:fld id="{82CC65B3-1EE4-4311-A968-DF7BFF99798C}" type="slidenum">
              <a:rPr lang="en-GB" smtClean="0"/>
              <a:t>18</a:t>
            </a:fld>
            <a:endParaRPr lang="en-GB"/>
          </a:p>
        </p:txBody>
      </p:sp>
    </p:spTree>
    <p:extLst>
      <p:ext uri="{BB962C8B-B14F-4D97-AF65-F5344CB8AC3E}">
        <p14:creationId xmlns:p14="http://schemas.microsoft.com/office/powerpoint/2010/main" val="16188224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Impact of housing on health – poor housing leads to poor health and low educational attainment.</a:t>
            </a:r>
          </a:p>
          <a:p>
            <a:r>
              <a:rPr lang="en-GB"/>
              <a:t>If people are worried about housing conditions this is another stress factor in their lives</a:t>
            </a:r>
          </a:p>
          <a:p>
            <a:r>
              <a:rPr lang="en-GB"/>
              <a:t>Living in rented homes, tenants often feel powerless and unsure of where to ask for help and scared of asking for help</a:t>
            </a:r>
          </a:p>
        </p:txBody>
      </p:sp>
      <p:sp>
        <p:nvSpPr>
          <p:cNvPr id="4" name="Slide Number Placeholder 3"/>
          <p:cNvSpPr>
            <a:spLocks noGrp="1"/>
          </p:cNvSpPr>
          <p:nvPr>
            <p:ph type="sldNum" sz="quarter" idx="5"/>
          </p:nvPr>
        </p:nvSpPr>
        <p:spPr/>
        <p:txBody>
          <a:bodyPr/>
          <a:lstStyle/>
          <a:p>
            <a:fld id="{82CC65B3-1EE4-4311-A968-DF7BFF99798C}" type="slidenum">
              <a:rPr lang="en-GB" smtClean="0"/>
              <a:t>19</a:t>
            </a:fld>
            <a:endParaRPr lang="en-GB"/>
          </a:p>
        </p:txBody>
      </p:sp>
    </p:spTree>
    <p:extLst>
      <p:ext uri="{BB962C8B-B14F-4D97-AF65-F5344CB8AC3E}">
        <p14:creationId xmlns:p14="http://schemas.microsoft.com/office/powerpoint/2010/main" val="5748432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Impact of housing on health – poor housing leads to poor health and low educational attainment.</a:t>
            </a:r>
          </a:p>
          <a:p>
            <a:r>
              <a:rPr lang="en-GB"/>
              <a:t>If people are worried about housing conditions this is another stress factor in their lives</a:t>
            </a:r>
          </a:p>
          <a:p>
            <a:r>
              <a:rPr lang="en-GB"/>
              <a:t>Living in rented homes, tenants often feel powerless and unsure of where to ask for help and scared of asking for help</a:t>
            </a:r>
          </a:p>
        </p:txBody>
      </p:sp>
      <p:sp>
        <p:nvSpPr>
          <p:cNvPr id="4" name="Slide Number Placeholder 3"/>
          <p:cNvSpPr>
            <a:spLocks noGrp="1"/>
          </p:cNvSpPr>
          <p:nvPr>
            <p:ph type="sldNum" sz="quarter" idx="5"/>
          </p:nvPr>
        </p:nvSpPr>
        <p:spPr/>
        <p:txBody>
          <a:bodyPr/>
          <a:lstStyle/>
          <a:p>
            <a:fld id="{82CC65B3-1EE4-4311-A968-DF7BFF99798C}" type="slidenum">
              <a:rPr lang="en-GB" smtClean="0"/>
              <a:t>20</a:t>
            </a:fld>
            <a:endParaRPr lang="en-GB"/>
          </a:p>
        </p:txBody>
      </p:sp>
    </p:spTree>
    <p:extLst>
      <p:ext uri="{BB962C8B-B14F-4D97-AF65-F5344CB8AC3E}">
        <p14:creationId xmlns:p14="http://schemas.microsoft.com/office/powerpoint/2010/main" val="20221218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136d8ad0c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136d8ad0c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507340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136d8ad0c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136d8ad0c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94956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136d8ad0c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136d8ad0c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78426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To explain – trained volunteers and expert staff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0B31FA-49F3-47BA-B1A4-309D76A14A6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31561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Examples</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US"/>
              <a:t>Toddlers living indoors in snow suits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Family unable to attend an outdoor play session as couldn’t afford washing or to get warm afterwards</a:t>
            </a:r>
          </a:p>
          <a:p>
            <a:r>
              <a:rPr lang="en-GB"/>
              <a:t>Cancelled visits as not been able to get on top of washing, house a mess</a:t>
            </a:r>
          </a:p>
          <a:p>
            <a:r>
              <a:rPr lang="en-GB"/>
              <a:t>Families taking only no-cook food from The Larder</a:t>
            </a:r>
          </a:p>
          <a:p>
            <a:r>
              <a:rPr lang="en-GB"/>
              <a:t>Observations from groups – mum and children all filling up on toast until it was gone; people taking food bags as soon as they arrive, lingering at the end to see if there’s any food left. </a:t>
            </a:r>
          </a:p>
          <a:p>
            <a:r>
              <a:rPr lang="en-GB"/>
              <a:t>We’ve seen this need coming from all sections society, so being alert to widespread hardship need.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8EA21-1B5F-4B5B-8AA2-0225A21A919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1388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60B31FA-49F3-47BA-B1A4-309D76A14A65}" type="slidenum">
              <a:rPr lang="en-GB" smtClean="0"/>
              <a:t>29</a:t>
            </a:fld>
            <a:endParaRPr lang="en-GB"/>
          </a:p>
        </p:txBody>
      </p:sp>
    </p:spTree>
    <p:extLst>
      <p:ext uri="{BB962C8B-B14F-4D97-AF65-F5344CB8AC3E}">
        <p14:creationId xmlns:p14="http://schemas.microsoft.com/office/powerpoint/2010/main" val="2834473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Impact of housing on health – poor housing leads to poor health and low educational attainment.</a:t>
            </a:r>
          </a:p>
          <a:p>
            <a:r>
              <a:rPr lang="en-GB"/>
              <a:t>If people are worried about housing conditions this is another stress factor in their lives</a:t>
            </a:r>
          </a:p>
          <a:p>
            <a:r>
              <a:rPr lang="en-GB"/>
              <a:t>Living in rented homes, tenants often feel powerless and unsure of where to ask for help and scared of asking for help</a:t>
            </a:r>
          </a:p>
        </p:txBody>
      </p:sp>
      <p:sp>
        <p:nvSpPr>
          <p:cNvPr id="4" name="Slide Number Placeholder 3"/>
          <p:cNvSpPr>
            <a:spLocks noGrp="1"/>
          </p:cNvSpPr>
          <p:nvPr>
            <p:ph type="sldNum" sz="quarter" idx="5"/>
          </p:nvPr>
        </p:nvSpPr>
        <p:spPr/>
        <p:txBody>
          <a:bodyPr/>
          <a:lstStyle/>
          <a:p>
            <a:fld id="{82CC65B3-1EE4-4311-A968-DF7BFF99798C}" type="slidenum">
              <a:rPr lang="en-GB" smtClean="0"/>
              <a:t>7</a:t>
            </a:fld>
            <a:endParaRPr lang="en-GB"/>
          </a:p>
        </p:txBody>
      </p:sp>
    </p:spTree>
    <p:extLst>
      <p:ext uri="{BB962C8B-B14F-4D97-AF65-F5344CB8AC3E}">
        <p14:creationId xmlns:p14="http://schemas.microsoft.com/office/powerpoint/2010/main" val="25232596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60B31FA-49F3-47BA-B1A4-309D76A14A65}" type="slidenum">
              <a:rPr lang="en-GB" smtClean="0"/>
              <a:t>30</a:t>
            </a:fld>
            <a:endParaRPr lang="en-GB"/>
          </a:p>
        </p:txBody>
      </p:sp>
    </p:spTree>
    <p:extLst>
      <p:ext uri="{BB962C8B-B14F-4D97-AF65-F5344CB8AC3E}">
        <p14:creationId xmlns:p14="http://schemas.microsoft.com/office/powerpoint/2010/main" val="27778636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1252538"/>
            <a:ext cx="6011863" cy="3382962"/>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2BE93AF-D70A-4DC6-874B-4B0E40C23166}" type="slidenum">
              <a:rPr lang="en-GB" smtClean="0"/>
              <a:t>32</a:t>
            </a:fld>
            <a:endParaRPr lang="en-GB"/>
          </a:p>
        </p:txBody>
      </p:sp>
    </p:spTree>
    <p:extLst>
      <p:ext uri="{BB962C8B-B14F-4D97-AF65-F5344CB8AC3E}">
        <p14:creationId xmlns:p14="http://schemas.microsoft.com/office/powerpoint/2010/main" val="41262772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1252538"/>
            <a:ext cx="6011863" cy="3382962"/>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DBF325F-10F2-4A19-8A88-04BF0A88A957}" type="slidenum">
              <a:rPr lang="en-GB" smtClean="0"/>
              <a:t>33</a:t>
            </a:fld>
            <a:endParaRPr lang="en-GB"/>
          </a:p>
        </p:txBody>
      </p:sp>
    </p:spTree>
    <p:extLst>
      <p:ext uri="{BB962C8B-B14F-4D97-AF65-F5344CB8AC3E}">
        <p14:creationId xmlns:p14="http://schemas.microsoft.com/office/powerpoint/2010/main" val="18127339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1252538"/>
            <a:ext cx="6011863" cy="33829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Data from </a:t>
            </a:r>
            <a:r>
              <a:rPr lang="en-GB" err="1"/>
              <a:t>Unicef</a:t>
            </a:r>
            <a:r>
              <a:rPr lang="en-GB"/>
              <a:t> found that 19 per cent of UK children under the age of 15 live with a respondent who is moderately or severely food insecure and that 10.4 per cent (the highest proportion anywhere in Europe) live with someone who is severely food insecure. Other research shows that families with children are also increasingly turning to charitable organisations for help with food.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effectLst/>
              <a:latin typeface="Calibri" panose="020F0502020204030204" pitchFamily="34" charset="0"/>
              <a:ea typeface="Calibri" panose="020F0502020204030204" pitchFamily="34" charset="0"/>
            </a:endParaRPr>
          </a:p>
          <a:p>
            <a:endParaRPr lang="en-GB"/>
          </a:p>
        </p:txBody>
      </p:sp>
      <p:sp>
        <p:nvSpPr>
          <p:cNvPr id="4" name="Slide Number Placeholder 3"/>
          <p:cNvSpPr>
            <a:spLocks noGrp="1"/>
          </p:cNvSpPr>
          <p:nvPr>
            <p:ph type="sldNum" sz="quarter" idx="5"/>
          </p:nvPr>
        </p:nvSpPr>
        <p:spPr/>
        <p:txBody>
          <a:bodyPr/>
          <a:lstStyle/>
          <a:p>
            <a:fld id="{6DBF325F-10F2-4A19-8A88-04BF0A88A957}" type="slidenum">
              <a:rPr lang="en-GB" smtClean="0"/>
              <a:t>34</a:t>
            </a:fld>
            <a:endParaRPr lang="en-GB"/>
          </a:p>
        </p:txBody>
      </p:sp>
    </p:spTree>
    <p:extLst>
      <p:ext uri="{BB962C8B-B14F-4D97-AF65-F5344CB8AC3E}">
        <p14:creationId xmlns:p14="http://schemas.microsoft.com/office/powerpoint/2010/main" val="32029681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1252538"/>
            <a:ext cx="6011863" cy="3382962"/>
          </a:xfrm>
        </p:spPr>
      </p:sp>
      <p:sp>
        <p:nvSpPr>
          <p:cNvPr id="3" name="Notes Placeholder 2"/>
          <p:cNvSpPr>
            <a:spLocks noGrp="1"/>
          </p:cNvSpPr>
          <p:nvPr>
            <p:ph type="body" idx="1"/>
          </p:nvPr>
        </p:nvSpPr>
        <p:spPr/>
        <p:txBody>
          <a:bodyPr/>
          <a:lstStyle/>
          <a:p>
            <a:r>
              <a:rPr lang="en-GB" b="0" i="0">
                <a:solidFill>
                  <a:srgbClr val="002870"/>
                </a:solidFill>
                <a:effectLst/>
                <a:latin typeface="Gotham A"/>
              </a:rPr>
              <a:t>Our Eat Better, Start Better guidance and supporting material have been developed to help early years providers and practitioners to meet the Early Years Foundation Stage welfare requirement for the provision of healthy, balanced and nutritious food and drink.</a:t>
            </a:r>
          </a:p>
          <a:p>
            <a:endParaRPr lang="en-GB" b="0" i="0">
              <a:solidFill>
                <a:srgbClr val="002870"/>
              </a:solidFill>
              <a:effectLst/>
              <a:latin typeface="Gotham A"/>
            </a:endParaRPr>
          </a:p>
          <a:p>
            <a:r>
              <a:rPr lang="en-GB" b="0" i="0">
                <a:solidFill>
                  <a:srgbClr val="002870"/>
                </a:solidFill>
                <a:effectLst/>
                <a:latin typeface="Gotham A"/>
              </a:rPr>
              <a:t>More links at the end of the section. </a:t>
            </a:r>
            <a:endParaRPr lang="en-GB"/>
          </a:p>
        </p:txBody>
      </p:sp>
      <p:sp>
        <p:nvSpPr>
          <p:cNvPr id="4" name="Slide Number Placeholder 3"/>
          <p:cNvSpPr>
            <a:spLocks noGrp="1"/>
          </p:cNvSpPr>
          <p:nvPr>
            <p:ph type="sldNum" sz="quarter" idx="5"/>
          </p:nvPr>
        </p:nvSpPr>
        <p:spPr/>
        <p:txBody>
          <a:bodyPr/>
          <a:lstStyle/>
          <a:p>
            <a:fld id="{6DBF325F-10F2-4A19-8A88-04BF0A88A957}" type="slidenum">
              <a:rPr lang="en-GB" smtClean="0"/>
              <a:t>35</a:t>
            </a:fld>
            <a:endParaRPr lang="en-GB"/>
          </a:p>
        </p:txBody>
      </p:sp>
    </p:spTree>
    <p:extLst>
      <p:ext uri="{BB962C8B-B14F-4D97-AF65-F5344CB8AC3E}">
        <p14:creationId xmlns:p14="http://schemas.microsoft.com/office/powerpoint/2010/main" val="857754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Our legislation is risk based. It is not a check-list of what must or must not be provided or fixed.</a:t>
            </a:r>
          </a:p>
          <a:p>
            <a:r>
              <a:rPr lang="en-GB"/>
              <a:t>It looks at the impact on health.</a:t>
            </a:r>
          </a:p>
        </p:txBody>
      </p:sp>
      <p:sp>
        <p:nvSpPr>
          <p:cNvPr id="4" name="Slide Number Placeholder 3"/>
          <p:cNvSpPr>
            <a:spLocks noGrp="1"/>
          </p:cNvSpPr>
          <p:nvPr>
            <p:ph type="sldNum" sz="quarter" idx="5"/>
          </p:nvPr>
        </p:nvSpPr>
        <p:spPr/>
        <p:txBody>
          <a:bodyPr/>
          <a:lstStyle/>
          <a:p>
            <a:fld id="{A593EAA4-8D83-4B13-A1D8-B545DC5A420B}" type="slidenum">
              <a:rPr lang="en-GB" smtClean="0"/>
              <a:t>8</a:t>
            </a:fld>
            <a:endParaRPr lang="en-GB"/>
          </a:p>
        </p:txBody>
      </p:sp>
    </p:spTree>
    <p:extLst>
      <p:ext uri="{BB962C8B-B14F-4D97-AF65-F5344CB8AC3E}">
        <p14:creationId xmlns:p14="http://schemas.microsoft.com/office/powerpoint/2010/main" val="907811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solidFill>
                  <a:srgbClr val="0070C0"/>
                </a:solidFill>
                <a:effectLst/>
                <a:latin typeface="Arial" panose="020B0604020202020204" pitchFamily="34" charset="0"/>
                <a:ea typeface="Calibri" panose="020F0502020204030204" pitchFamily="34" charset="0"/>
              </a:rPr>
              <a:t>Condensation and black mould are common in winter months.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a:solidFill>
                  <a:srgbClr val="0070C0"/>
                </a:solidFill>
                <a:effectLst/>
                <a:latin typeface="Arial" panose="020B0604020202020204" pitchFamily="34" charset="0"/>
                <a:ea typeface="Calibri" panose="020F0502020204030204" pitchFamily="34" charset="0"/>
              </a:rPr>
              <a:t>It can be difficult to judge whether it is due to a defect or lifestyle. </a:t>
            </a:r>
            <a:endParaRPr lang="en-GB" sz="1800">
              <a:effectLst/>
              <a:latin typeface="Calibri" panose="020F0502020204030204" pitchFamily="34" charset="0"/>
              <a:ea typeface="Calibri" panose="020F0502020204030204" pitchFamily="34" charset="0"/>
            </a:endParaRPr>
          </a:p>
          <a:p>
            <a:endParaRPr lang="en-GB"/>
          </a:p>
        </p:txBody>
      </p:sp>
      <p:sp>
        <p:nvSpPr>
          <p:cNvPr id="4" name="Slide Number Placeholder 3"/>
          <p:cNvSpPr>
            <a:spLocks noGrp="1"/>
          </p:cNvSpPr>
          <p:nvPr>
            <p:ph type="sldNum" sz="quarter" idx="5"/>
          </p:nvPr>
        </p:nvSpPr>
        <p:spPr/>
        <p:txBody>
          <a:bodyPr/>
          <a:lstStyle/>
          <a:p>
            <a:fld id="{82CC65B3-1EE4-4311-A968-DF7BFF99798C}" type="slidenum">
              <a:rPr lang="en-GB" smtClean="0"/>
              <a:t>9</a:t>
            </a:fld>
            <a:endParaRPr lang="en-GB"/>
          </a:p>
        </p:txBody>
      </p:sp>
    </p:spTree>
    <p:extLst>
      <p:ext uri="{BB962C8B-B14F-4D97-AF65-F5344CB8AC3E}">
        <p14:creationId xmlns:p14="http://schemas.microsoft.com/office/powerpoint/2010/main" val="1861885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Excess cold is one our the most common problems and is closely linked to damp and mould.</a:t>
            </a:r>
          </a:p>
        </p:txBody>
      </p:sp>
      <p:sp>
        <p:nvSpPr>
          <p:cNvPr id="4" name="Slide Number Placeholder 3"/>
          <p:cNvSpPr>
            <a:spLocks noGrp="1"/>
          </p:cNvSpPr>
          <p:nvPr>
            <p:ph type="sldNum" sz="quarter" idx="5"/>
          </p:nvPr>
        </p:nvSpPr>
        <p:spPr/>
        <p:txBody>
          <a:bodyPr/>
          <a:lstStyle/>
          <a:p>
            <a:fld id="{82CC65B3-1EE4-4311-A968-DF7BFF99798C}" type="slidenum">
              <a:rPr lang="en-GB" smtClean="0"/>
              <a:t>10</a:t>
            </a:fld>
            <a:endParaRPr lang="en-GB"/>
          </a:p>
        </p:txBody>
      </p:sp>
    </p:spTree>
    <p:extLst>
      <p:ext uri="{BB962C8B-B14F-4D97-AF65-F5344CB8AC3E}">
        <p14:creationId xmlns:p14="http://schemas.microsoft.com/office/powerpoint/2010/main" val="10803812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When on visits then use your common sense.</a:t>
            </a:r>
          </a:p>
          <a:p>
            <a:r>
              <a:rPr lang="en-GB"/>
              <a:t>Can you spot any problems or items of concern?</a:t>
            </a:r>
          </a:p>
          <a:p>
            <a:r>
              <a:rPr lang="en-GB"/>
              <a:t>Think about your own home – if it broke would you want it fixed?</a:t>
            </a:r>
          </a:p>
          <a:p>
            <a:r>
              <a:rPr lang="en-GB"/>
              <a:t>Ask the family if there is anything of concern, often they are reluctant to ask landlords and fearful of eviction.</a:t>
            </a:r>
          </a:p>
        </p:txBody>
      </p:sp>
      <p:sp>
        <p:nvSpPr>
          <p:cNvPr id="4" name="Slide Number Placeholder 3"/>
          <p:cNvSpPr>
            <a:spLocks noGrp="1"/>
          </p:cNvSpPr>
          <p:nvPr>
            <p:ph type="sldNum" sz="quarter" idx="5"/>
          </p:nvPr>
        </p:nvSpPr>
        <p:spPr/>
        <p:txBody>
          <a:bodyPr/>
          <a:lstStyle/>
          <a:p>
            <a:fld id="{82CC65B3-1EE4-4311-A968-DF7BFF99798C}" type="slidenum">
              <a:rPr lang="en-GB" smtClean="0"/>
              <a:t>11</a:t>
            </a:fld>
            <a:endParaRPr lang="en-GB"/>
          </a:p>
        </p:txBody>
      </p:sp>
    </p:spTree>
    <p:extLst>
      <p:ext uri="{BB962C8B-B14F-4D97-AF65-F5344CB8AC3E}">
        <p14:creationId xmlns:p14="http://schemas.microsoft.com/office/powerpoint/2010/main" val="40538587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is the information we need</a:t>
            </a:r>
          </a:p>
          <a:p>
            <a:r>
              <a:rPr lang="en-GB"/>
              <a:t>If the problem has not been reported to the landlord then encourage the person to do this – landlords are not mind-readers. Tenancy agreements are likely to contain a clause requiring the tenant to report problems to the landlord.</a:t>
            </a:r>
          </a:p>
          <a:p>
            <a:r>
              <a:rPr lang="en-GB"/>
              <a:t>Depending on the problem, we may ask the tenant to report to their landlord first.</a:t>
            </a:r>
          </a:p>
        </p:txBody>
      </p:sp>
      <p:sp>
        <p:nvSpPr>
          <p:cNvPr id="4" name="Slide Number Placeholder 3"/>
          <p:cNvSpPr>
            <a:spLocks noGrp="1"/>
          </p:cNvSpPr>
          <p:nvPr>
            <p:ph type="sldNum" sz="quarter" idx="5"/>
          </p:nvPr>
        </p:nvSpPr>
        <p:spPr/>
        <p:txBody>
          <a:bodyPr/>
          <a:lstStyle/>
          <a:p>
            <a:fld id="{82CC65B3-1EE4-4311-A968-DF7BFF99798C}" type="slidenum">
              <a:rPr lang="en-GB" smtClean="0"/>
              <a:t>12</a:t>
            </a:fld>
            <a:endParaRPr lang="en-GB"/>
          </a:p>
        </p:txBody>
      </p:sp>
    </p:spTree>
    <p:extLst>
      <p:ext uri="{BB962C8B-B14F-4D97-AF65-F5344CB8AC3E}">
        <p14:creationId xmlns:p14="http://schemas.microsoft.com/office/powerpoint/2010/main" val="25198126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We can give advice via email or phone however we cannot to a joint visit to advise the tenant. We are legally obliged to give 24 hours notice. If we visit and find a problem we are legally obliged to take action.</a:t>
            </a:r>
          </a:p>
        </p:txBody>
      </p:sp>
      <p:sp>
        <p:nvSpPr>
          <p:cNvPr id="4" name="Slide Number Placeholder 3"/>
          <p:cNvSpPr>
            <a:spLocks noGrp="1"/>
          </p:cNvSpPr>
          <p:nvPr>
            <p:ph type="sldNum" sz="quarter" idx="5"/>
          </p:nvPr>
        </p:nvSpPr>
        <p:spPr/>
        <p:txBody>
          <a:bodyPr/>
          <a:lstStyle/>
          <a:p>
            <a:fld id="{82CC65B3-1EE4-4311-A968-DF7BFF99798C}" type="slidenum">
              <a:rPr lang="en-GB" smtClean="0"/>
              <a:t>13</a:t>
            </a:fld>
            <a:endParaRPr lang="en-GB"/>
          </a:p>
        </p:txBody>
      </p:sp>
    </p:spTree>
    <p:extLst>
      <p:ext uri="{BB962C8B-B14F-4D97-AF65-F5344CB8AC3E}">
        <p14:creationId xmlns:p14="http://schemas.microsoft.com/office/powerpoint/2010/main" val="1683427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Just say here are links</a:t>
            </a:r>
          </a:p>
        </p:txBody>
      </p:sp>
      <p:sp>
        <p:nvSpPr>
          <p:cNvPr id="4" name="Slide Number Placeholder 3"/>
          <p:cNvSpPr>
            <a:spLocks noGrp="1"/>
          </p:cNvSpPr>
          <p:nvPr>
            <p:ph type="sldNum" sz="quarter" idx="5"/>
          </p:nvPr>
        </p:nvSpPr>
        <p:spPr/>
        <p:txBody>
          <a:bodyPr/>
          <a:lstStyle/>
          <a:p>
            <a:fld id="{82CC65B3-1EE4-4311-A968-DF7BFF99798C}" type="slidenum">
              <a:rPr lang="en-GB" smtClean="0"/>
              <a:t>16</a:t>
            </a:fld>
            <a:endParaRPr lang="en-GB"/>
          </a:p>
        </p:txBody>
      </p:sp>
    </p:spTree>
    <p:extLst>
      <p:ext uri="{BB962C8B-B14F-4D97-AF65-F5344CB8AC3E}">
        <p14:creationId xmlns:p14="http://schemas.microsoft.com/office/powerpoint/2010/main" val="1198769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8.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DB6F4-FF41-49CA-9B22-F04D72AF1BD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363020B-EE2B-460E-9E72-3EADFC75A3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17B1938-B6DD-4F78-BD05-9C8F29D5C1D7}"/>
              </a:ext>
            </a:extLst>
          </p:cNvPr>
          <p:cNvSpPr>
            <a:spLocks noGrp="1"/>
          </p:cNvSpPr>
          <p:nvPr>
            <p:ph type="dt" sz="half" idx="10"/>
          </p:nvPr>
        </p:nvSpPr>
        <p:spPr/>
        <p:txBody>
          <a:bodyPr/>
          <a:lstStyle/>
          <a:p>
            <a:fld id="{ACA34E4C-35A0-43FC-AAEB-35B1BB4E5BE1}" type="datetimeFigureOut">
              <a:rPr lang="en-GB" smtClean="0"/>
              <a:t>10/04/2024</a:t>
            </a:fld>
            <a:endParaRPr lang="en-GB"/>
          </a:p>
        </p:txBody>
      </p:sp>
      <p:sp>
        <p:nvSpPr>
          <p:cNvPr id="5" name="Footer Placeholder 4">
            <a:extLst>
              <a:ext uri="{FF2B5EF4-FFF2-40B4-BE49-F238E27FC236}">
                <a16:creationId xmlns:a16="http://schemas.microsoft.com/office/drawing/2014/main" id="{450846A0-36D9-4AE9-ABA0-5442C4FE95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788D294-D51E-4DD8-9CA6-CE831788A28C}"/>
              </a:ext>
            </a:extLst>
          </p:cNvPr>
          <p:cNvSpPr>
            <a:spLocks noGrp="1"/>
          </p:cNvSpPr>
          <p:nvPr>
            <p:ph type="sldNum" sz="quarter" idx="12"/>
          </p:nvPr>
        </p:nvSpPr>
        <p:spPr/>
        <p:txBody>
          <a:bodyPr/>
          <a:lstStyle/>
          <a:p>
            <a:fld id="{25E036D3-E919-48E1-9376-BE32FC95FC44}" type="slidenum">
              <a:rPr lang="en-GB" smtClean="0"/>
              <a:t>‹#›</a:t>
            </a:fld>
            <a:endParaRPr lang="en-GB"/>
          </a:p>
        </p:txBody>
      </p:sp>
    </p:spTree>
    <p:extLst>
      <p:ext uri="{BB962C8B-B14F-4D97-AF65-F5344CB8AC3E}">
        <p14:creationId xmlns:p14="http://schemas.microsoft.com/office/powerpoint/2010/main" val="31926868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BC4FB-1FCA-469A-AFEA-351657C24A7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432DFBF-B8B7-46F7-B60E-7098A206CC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64955E0-9B94-45B0-A9AB-FF481755B3EF}"/>
              </a:ext>
            </a:extLst>
          </p:cNvPr>
          <p:cNvSpPr>
            <a:spLocks noGrp="1"/>
          </p:cNvSpPr>
          <p:nvPr>
            <p:ph type="dt" sz="half" idx="10"/>
          </p:nvPr>
        </p:nvSpPr>
        <p:spPr/>
        <p:txBody>
          <a:bodyPr/>
          <a:lstStyle/>
          <a:p>
            <a:fld id="{ACA34E4C-35A0-43FC-AAEB-35B1BB4E5BE1}" type="datetimeFigureOut">
              <a:rPr lang="en-GB" smtClean="0"/>
              <a:t>10/04/2024</a:t>
            </a:fld>
            <a:endParaRPr lang="en-GB"/>
          </a:p>
        </p:txBody>
      </p:sp>
      <p:sp>
        <p:nvSpPr>
          <p:cNvPr id="5" name="Footer Placeholder 4">
            <a:extLst>
              <a:ext uri="{FF2B5EF4-FFF2-40B4-BE49-F238E27FC236}">
                <a16:creationId xmlns:a16="http://schemas.microsoft.com/office/drawing/2014/main" id="{49746805-73FC-4976-BEC4-59D8007004F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9F3E72-2662-4952-B190-3933FEEAF0A0}"/>
              </a:ext>
            </a:extLst>
          </p:cNvPr>
          <p:cNvSpPr>
            <a:spLocks noGrp="1"/>
          </p:cNvSpPr>
          <p:nvPr>
            <p:ph type="sldNum" sz="quarter" idx="12"/>
          </p:nvPr>
        </p:nvSpPr>
        <p:spPr/>
        <p:txBody>
          <a:bodyPr/>
          <a:lstStyle/>
          <a:p>
            <a:fld id="{25E036D3-E919-48E1-9376-BE32FC95FC44}" type="slidenum">
              <a:rPr lang="en-GB" smtClean="0"/>
              <a:t>‹#›</a:t>
            </a:fld>
            <a:endParaRPr lang="en-GB"/>
          </a:p>
        </p:txBody>
      </p:sp>
    </p:spTree>
    <p:extLst>
      <p:ext uri="{BB962C8B-B14F-4D97-AF65-F5344CB8AC3E}">
        <p14:creationId xmlns:p14="http://schemas.microsoft.com/office/powerpoint/2010/main" val="33897114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1D507CC-26F4-4A0C-A0FC-2EB2980154A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94A0873-B1BD-4947-8977-DAB1A1052C4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ACE75ED-87C7-405C-97EE-8525A90669AA}"/>
              </a:ext>
            </a:extLst>
          </p:cNvPr>
          <p:cNvSpPr>
            <a:spLocks noGrp="1"/>
          </p:cNvSpPr>
          <p:nvPr>
            <p:ph type="dt" sz="half" idx="10"/>
          </p:nvPr>
        </p:nvSpPr>
        <p:spPr/>
        <p:txBody>
          <a:bodyPr/>
          <a:lstStyle/>
          <a:p>
            <a:fld id="{ACA34E4C-35A0-43FC-AAEB-35B1BB4E5BE1}" type="datetimeFigureOut">
              <a:rPr lang="en-GB" smtClean="0"/>
              <a:t>10/04/2024</a:t>
            </a:fld>
            <a:endParaRPr lang="en-GB"/>
          </a:p>
        </p:txBody>
      </p:sp>
      <p:sp>
        <p:nvSpPr>
          <p:cNvPr id="5" name="Footer Placeholder 4">
            <a:extLst>
              <a:ext uri="{FF2B5EF4-FFF2-40B4-BE49-F238E27FC236}">
                <a16:creationId xmlns:a16="http://schemas.microsoft.com/office/drawing/2014/main" id="{330B7B4B-0901-4626-AFFD-155C21D72E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0EE36A5-E4F4-4480-88AC-31A97BDCA68C}"/>
              </a:ext>
            </a:extLst>
          </p:cNvPr>
          <p:cNvSpPr>
            <a:spLocks noGrp="1"/>
          </p:cNvSpPr>
          <p:nvPr>
            <p:ph type="sldNum" sz="quarter" idx="12"/>
          </p:nvPr>
        </p:nvSpPr>
        <p:spPr/>
        <p:txBody>
          <a:bodyPr/>
          <a:lstStyle/>
          <a:p>
            <a:fld id="{25E036D3-E919-48E1-9376-BE32FC95FC44}" type="slidenum">
              <a:rPr lang="en-GB" smtClean="0"/>
              <a:t>‹#›</a:t>
            </a:fld>
            <a:endParaRPr lang="en-GB"/>
          </a:p>
        </p:txBody>
      </p:sp>
    </p:spTree>
    <p:extLst>
      <p:ext uri="{BB962C8B-B14F-4D97-AF65-F5344CB8AC3E}">
        <p14:creationId xmlns:p14="http://schemas.microsoft.com/office/powerpoint/2010/main" val="42652634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atin typeface="Poppins Light" panose="020B0604020202020204"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630" lvl="0" indent="-423355">
              <a:spcBef>
                <a:spcPts val="0"/>
              </a:spcBef>
              <a:spcAft>
                <a:spcPts val="0"/>
              </a:spcAft>
              <a:buSzPts val="1400"/>
              <a:buChar char="●"/>
              <a:defRPr sz="1867">
                <a:latin typeface="Poppins Light" panose="020B0604020202020204" charset="0"/>
              </a:defRPr>
            </a:lvl1pPr>
            <a:lvl2pPr marL="1219261" lvl="1" indent="-406420">
              <a:spcBef>
                <a:spcPts val="0"/>
              </a:spcBef>
              <a:spcAft>
                <a:spcPts val="0"/>
              </a:spcAft>
              <a:buSzPts val="1200"/>
              <a:buChar char="○"/>
              <a:defRPr sz="1600"/>
            </a:lvl2pPr>
            <a:lvl3pPr marL="1828891" lvl="2" indent="-406420">
              <a:spcBef>
                <a:spcPts val="0"/>
              </a:spcBef>
              <a:spcAft>
                <a:spcPts val="0"/>
              </a:spcAft>
              <a:buSzPts val="1200"/>
              <a:buChar char="■"/>
              <a:defRPr sz="1600"/>
            </a:lvl3pPr>
            <a:lvl4pPr marL="2438522" lvl="3" indent="-406420">
              <a:spcBef>
                <a:spcPts val="0"/>
              </a:spcBef>
              <a:spcAft>
                <a:spcPts val="0"/>
              </a:spcAft>
              <a:buSzPts val="1200"/>
              <a:buChar char="●"/>
              <a:defRPr sz="1600"/>
            </a:lvl4pPr>
            <a:lvl5pPr marL="3048152" lvl="4" indent="-406420">
              <a:spcBef>
                <a:spcPts val="0"/>
              </a:spcBef>
              <a:spcAft>
                <a:spcPts val="0"/>
              </a:spcAft>
              <a:buSzPts val="1200"/>
              <a:buChar char="○"/>
              <a:defRPr sz="1600"/>
            </a:lvl5pPr>
            <a:lvl6pPr marL="3657783" lvl="5" indent="-406420">
              <a:spcBef>
                <a:spcPts val="0"/>
              </a:spcBef>
              <a:spcAft>
                <a:spcPts val="0"/>
              </a:spcAft>
              <a:buSzPts val="1200"/>
              <a:buChar char="■"/>
              <a:defRPr sz="1600"/>
            </a:lvl6pPr>
            <a:lvl7pPr marL="4267413" lvl="6" indent="-406420">
              <a:spcBef>
                <a:spcPts val="0"/>
              </a:spcBef>
              <a:spcAft>
                <a:spcPts val="0"/>
              </a:spcAft>
              <a:buSzPts val="1200"/>
              <a:buChar char="●"/>
              <a:defRPr sz="1600"/>
            </a:lvl7pPr>
            <a:lvl8pPr marL="4877044" lvl="7" indent="-406420">
              <a:spcBef>
                <a:spcPts val="0"/>
              </a:spcBef>
              <a:spcAft>
                <a:spcPts val="0"/>
              </a:spcAft>
              <a:buSzPts val="1200"/>
              <a:buChar char="○"/>
              <a:defRPr sz="1600"/>
            </a:lvl8pPr>
            <a:lvl9pPr marL="5486674" lvl="8" indent="-40642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630" lvl="0" indent="-423355">
              <a:spcBef>
                <a:spcPts val="0"/>
              </a:spcBef>
              <a:spcAft>
                <a:spcPts val="0"/>
              </a:spcAft>
              <a:buSzPts val="1400"/>
              <a:buChar char="●"/>
              <a:defRPr sz="1867">
                <a:latin typeface="Poppins Light" panose="020B0604020202020204" charset="0"/>
              </a:defRPr>
            </a:lvl1pPr>
            <a:lvl2pPr marL="1219261" lvl="1" indent="-406420">
              <a:spcBef>
                <a:spcPts val="0"/>
              </a:spcBef>
              <a:spcAft>
                <a:spcPts val="0"/>
              </a:spcAft>
              <a:buSzPts val="1200"/>
              <a:buChar char="○"/>
              <a:defRPr sz="1600"/>
            </a:lvl2pPr>
            <a:lvl3pPr marL="1828891" lvl="2" indent="-406420">
              <a:spcBef>
                <a:spcPts val="0"/>
              </a:spcBef>
              <a:spcAft>
                <a:spcPts val="0"/>
              </a:spcAft>
              <a:buSzPts val="1200"/>
              <a:buChar char="■"/>
              <a:defRPr sz="1600"/>
            </a:lvl3pPr>
            <a:lvl4pPr marL="2438522" lvl="3" indent="-406420">
              <a:spcBef>
                <a:spcPts val="0"/>
              </a:spcBef>
              <a:spcAft>
                <a:spcPts val="0"/>
              </a:spcAft>
              <a:buSzPts val="1200"/>
              <a:buChar char="●"/>
              <a:defRPr sz="1600"/>
            </a:lvl4pPr>
            <a:lvl5pPr marL="3048152" lvl="4" indent="-406420">
              <a:spcBef>
                <a:spcPts val="0"/>
              </a:spcBef>
              <a:spcAft>
                <a:spcPts val="0"/>
              </a:spcAft>
              <a:buSzPts val="1200"/>
              <a:buChar char="○"/>
              <a:defRPr sz="1600"/>
            </a:lvl5pPr>
            <a:lvl6pPr marL="3657783" lvl="5" indent="-406420">
              <a:spcBef>
                <a:spcPts val="0"/>
              </a:spcBef>
              <a:spcAft>
                <a:spcPts val="0"/>
              </a:spcAft>
              <a:buSzPts val="1200"/>
              <a:buChar char="■"/>
              <a:defRPr sz="1600"/>
            </a:lvl6pPr>
            <a:lvl7pPr marL="4267413" lvl="6" indent="-406420">
              <a:spcBef>
                <a:spcPts val="0"/>
              </a:spcBef>
              <a:spcAft>
                <a:spcPts val="0"/>
              </a:spcAft>
              <a:buSzPts val="1200"/>
              <a:buChar char="●"/>
              <a:defRPr sz="1600"/>
            </a:lvl7pPr>
            <a:lvl8pPr marL="4877044" lvl="7" indent="-406420">
              <a:spcBef>
                <a:spcPts val="0"/>
              </a:spcBef>
              <a:spcAft>
                <a:spcPts val="0"/>
              </a:spcAft>
              <a:buSzPts val="1200"/>
              <a:buChar char="○"/>
              <a:defRPr sz="1600"/>
            </a:lvl8pPr>
            <a:lvl9pPr marL="5486674" lvl="8" indent="-40642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atin typeface="Poppins Light" panose="020B060402020202020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0016088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atin typeface="Poppins Light" panose="020B0604020202020204"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630" lvl="0" indent="-457223">
              <a:spcBef>
                <a:spcPts val="0"/>
              </a:spcBef>
              <a:spcAft>
                <a:spcPts val="0"/>
              </a:spcAft>
              <a:buSzPts val="1800"/>
              <a:buChar char="●"/>
              <a:defRPr>
                <a:latin typeface="Poppins Light" panose="020B0604020202020204" charset="0"/>
              </a:defRPr>
            </a:lvl1pPr>
            <a:lvl2pPr marL="1219261" lvl="1" indent="-423355">
              <a:spcBef>
                <a:spcPts val="0"/>
              </a:spcBef>
              <a:spcAft>
                <a:spcPts val="0"/>
              </a:spcAft>
              <a:buSzPts val="1400"/>
              <a:buChar char="○"/>
              <a:defRPr/>
            </a:lvl2pPr>
            <a:lvl3pPr marL="1828891" lvl="2" indent="-423355">
              <a:spcBef>
                <a:spcPts val="0"/>
              </a:spcBef>
              <a:spcAft>
                <a:spcPts val="0"/>
              </a:spcAft>
              <a:buSzPts val="1400"/>
              <a:buChar char="■"/>
              <a:defRPr/>
            </a:lvl3pPr>
            <a:lvl4pPr marL="2438522" lvl="3" indent="-423355">
              <a:spcBef>
                <a:spcPts val="0"/>
              </a:spcBef>
              <a:spcAft>
                <a:spcPts val="0"/>
              </a:spcAft>
              <a:buSzPts val="1400"/>
              <a:buChar char="●"/>
              <a:defRPr/>
            </a:lvl4pPr>
            <a:lvl5pPr marL="3048152" lvl="4" indent="-423355">
              <a:spcBef>
                <a:spcPts val="0"/>
              </a:spcBef>
              <a:spcAft>
                <a:spcPts val="0"/>
              </a:spcAft>
              <a:buSzPts val="1400"/>
              <a:buChar char="○"/>
              <a:defRPr/>
            </a:lvl5pPr>
            <a:lvl6pPr marL="3657783" lvl="5" indent="-423355">
              <a:spcBef>
                <a:spcPts val="0"/>
              </a:spcBef>
              <a:spcAft>
                <a:spcPts val="0"/>
              </a:spcAft>
              <a:buSzPts val="1400"/>
              <a:buChar char="■"/>
              <a:defRPr/>
            </a:lvl6pPr>
            <a:lvl7pPr marL="4267413" lvl="6" indent="-423355">
              <a:spcBef>
                <a:spcPts val="0"/>
              </a:spcBef>
              <a:spcAft>
                <a:spcPts val="0"/>
              </a:spcAft>
              <a:buSzPts val="1400"/>
              <a:buChar char="●"/>
              <a:defRPr/>
            </a:lvl7pPr>
            <a:lvl8pPr marL="4877044" lvl="7" indent="-423355">
              <a:spcBef>
                <a:spcPts val="0"/>
              </a:spcBef>
              <a:spcAft>
                <a:spcPts val="0"/>
              </a:spcAft>
              <a:buSzPts val="1400"/>
              <a:buChar char="○"/>
              <a:defRPr/>
            </a:lvl8pPr>
            <a:lvl9pPr marL="5486674" lvl="8" indent="-423355">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atin typeface="Poppins Light" panose="020B060402020202020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5049598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Poppins Light" panose="020B0604020202020204" charset="0"/>
              </a:defRPr>
            </a:lvl1pPr>
          </a:lstStyle>
          <a:p>
            <a:fld id="{1D8BD707-D9CF-40AE-B4C6-C98DA3205C09}" type="datetimeFigureOut">
              <a:rPr lang="en-US" smtClean="0"/>
              <a:pPr/>
              <a:t>4/10/2024</a:t>
            </a:fld>
            <a:endParaRPr lang="en-US"/>
          </a:p>
        </p:txBody>
      </p:sp>
      <p:sp>
        <p:nvSpPr>
          <p:cNvPr id="3" name="Footer Placeholder 2"/>
          <p:cNvSpPr>
            <a:spLocks noGrp="1"/>
          </p:cNvSpPr>
          <p:nvPr>
            <p:ph type="ftr" sz="quarter" idx="11"/>
          </p:nvPr>
        </p:nvSpPr>
        <p:spPr/>
        <p:txBody>
          <a:bodyPr/>
          <a:lstStyle>
            <a:lvl1pPr>
              <a:defRPr>
                <a:latin typeface="Poppins Light" panose="020B0604020202020204" charset="0"/>
              </a:defRPr>
            </a:lvl1pPr>
          </a:lstStyle>
          <a:p>
            <a:endParaRPr lang="en-US"/>
          </a:p>
        </p:txBody>
      </p:sp>
      <p:sp>
        <p:nvSpPr>
          <p:cNvPr id="4" name="Slide Number Placeholder 3"/>
          <p:cNvSpPr>
            <a:spLocks noGrp="1"/>
          </p:cNvSpPr>
          <p:nvPr>
            <p:ph type="sldNum" sz="quarter" idx="12"/>
          </p:nvPr>
        </p:nvSpPr>
        <p:spPr/>
        <p:txBody>
          <a:bodyPr/>
          <a:lstStyle>
            <a:lvl1pPr>
              <a:defRPr>
                <a:latin typeface="Poppins Light" panose="020B0604020202020204" charset="0"/>
              </a:defRPr>
            </a:lvl1pPr>
          </a:lstStyle>
          <a:p>
            <a:fld id="{B6F15528-21DE-4FAA-801E-634DDDAF4B2B}"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CEE6B-FED8-4A9E-95A9-60C321F7F15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5061BD9-C102-4B1E-AAD4-A55B546C70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F53E1A2-4395-41E0-9010-BDAADDA4DD25}"/>
              </a:ext>
            </a:extLst>
          </p:cNvPr>
          <p:cNvSpPr>
            <a:spLocks noGrp="1"/>
          </p:cNvSpPr>
          <p:nvPr>
            <p:ph type="dt" sz="half" idx="10"/>
          </p:nvPr>
        </p:nvSpPr>
        <p:spPr/>
        <p:txBody>
          <a:bodyPr/>
          <a:lstStyle/>
          <a:p>
            <a:fld id="{48DA2C74-0225-425E-AC8E-7C767EFF3FD1}" type="datetimeFigureOut">
              <a:rPr lang="en-GB" smtClean="0"/>
              <a:t>10/04/2024</a:t>
            </a:fld>
            <a:endParaRPr lang="en-GB"/>
          </a:p>
        </p:txBody>
      </p:sp>
      <p:sp>
        <p:nvSpPr>
          <p:cNvPr id="5" name="Footer Placeholder 4">
            <a:extLst>
              <a:ext uri="{FF2B5EF4-FFF2-40B4-BE49-F238E27FC236}">
                <a16:creationId xmlns:a16="http://schemas.microsoft.com/office/drawing/2014/main" id="{7EFB5177-D14A-4FAC-860A-7493142F454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12C90D6-6ADF-4787-8B34-46CA46AF4127}"/>
              </a:ext>
            </a:extLst>
          </p:cNvPr>
          <p:cNvSpPr>
            <a:spLocks noGrp="1"/>
          </p:cNvSpPr>
          <p:nvPr>
            <p:ph type="sldNum" sz="quarter" idx="12"/>
          </p:nvPr>
        </p:nvSpPr>
        <p:spPr/>
        <p:txBody>
          <a:bodyPr/>
          <a:lstStyle/>
          <a:p>
            <a:fld id="{E3D223DE-8501-47CB-B641-F20D9EADC2EE}" type="slidenum">
              <a:rPr lang="en-GB" smtClean="0"/>
              <a:t>‹#›</a:t>
            </a:fld>
            <a:endParaRPr lang="en-GB"/>
          </a:p>
        </p:txBody>
      </p:sp>
    </p:spTree>
    <p:extLst>
      <p:ext uri="{BB962C8B-B14F-4D97-AF65-F5344CB8AC3E}">
        <p14:creationId xmlns:p14="http://schemas.microsoft.com/office/powerpoint/2010/main" val="26496289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C9F1BC94-A343-B44B-B2B2-5B238D626B8E}" type="datetimeFigureOut">
              <a:rPr lang="en-US" smtClean="0"/>
              <a:t>4/10/2024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FA8593-0BBA-7F48-8F32-2E8CD1832156}" type="slidenum">
              <a:rPr lang="en-US" smtClean="0"/>
              <a:t>‹#›</a:t>
            </a:fld>
            <a:endParaRPr lang="en-US"/>
          </a:p>
        </p:txBody>
      </p:sp>
    </p:spTree>
    <p:extLst>
      <p:ext uri="{BB962C8B-B14F-4D97-AF65-F5344CB8AC3E}">
        <p14:creationId xmlns:p14="http://schemas.microsoft.com/office/powerpoint/2010/main" val="14732040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F1BC94-A343-B44B-B2B2-5B238D626B8E}" type="datetimeFigureOut">
              <a:rPr lang="en-US" smtClean="0"/>
              <a:t>4/10/2024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FA8593-0BBA-7F48-8F32-2E8CD1832156}" type="slidenum">
              <a:rPr lang="en-US" smtClean="0"/>
              <a:t>‹#›</a:t>
            </a:fld>
            <a:endParaRPr lang="en-US"/>
          </a:p>
        </p:txBody>
      </p:sp>
    </p:spTree>
    <p:extLst>
      <p:ext uri="{BB962C8B-B14F-4D97-AF65-F5344CB8AC3E}">
        <p14:creationId xmlns:p14="http://schemas.microsoft.com/office/powerpoint/2010/main" val="15068299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C9F1BC94-A343-B44B-B2B2-5B238D626B8E}" type="datetimeFigureOut">
              <a:rPr lang="en-US" smtClean="0"/>
              <a:t>4/10/2024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FA8593-0BBA-7F48-8F32-2E8CD1832156}" type="slidenum">
              <a:rPr lang="en-US" smtClean="0"/>
              <a:t>‹#›</a:t>
            </a:fld>
            <a:endParaRPr lang="en-US"/>
          </a:p>
        </p:txBody>
      </p:sp>
    </p:spTree>
    <p:extLst>
      <p:ext uri="{BB962C8B-B14F-4D97-AF65-F5344CB8AC3E}">
        <p14:creationId xmlns:p14="http://schemas.microsoft.com/office/powerpoint/2010/main" val="3994656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65220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97D7E-5C5B-4996-95BA-E11A7E6DE06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B688B1D-1548-4037-84DC-2483EE8EED2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ABE660-1542-4BB9-BCEA-9ACEC55449E1}"/>
              </a:ext>
            </a:extLst>
          </p:cNvPr>
          <p:cNvSpPr>
            <a:spLocks noGrp="1"/>
          </p:cNvSpPr>
          <p:nvPr>
            <p:ph type="dt" sz="half" idx="10"/>
          </p:nvPr>
        </p:nvSpPr>
        <p:spPr/>
        <p:txBody>
          <a:bodyPr/>
          <a:lstStyle/>
          <a:p>
            <a:fld id="{ACA34E4C-35A0-43FC-AAEB-35B1BB4E5BE1}" type="datetimeFigureOut">
              <a:rPr lang="en-GB" smtClean="0"/>
              <a:t>10/04/2024</a:t>
            </a:fld>
            <a:endParaRPr lang="en-GB"/>
          </a:p>
        </p:txBody>
      </p:sp>
      <p:sp>
        <p:nvSpPr>
          <p:cNvPr id="5" name="Footer Placeholder 4">
            <a:extLst>
              <a:ext uri="{FF2B5EF4-FFF2-40B4-BE49-F238E27FC236}">
                <a16:creationId xmlns:a16="http://schemas.microsoft.com/office/drawing/2014/main" id="{622607F3-E856-40D8-8314-D7C7C54D5DB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6F1A059-8461-4BEB-9A77-9BB4FA036758}"/>
              </a:ext>
            </a:extLst>
          </p:cNvPr>
          <p:cNvSpPr>
            <a:spLocks noGrp="1"/>
          </p:cNvSpPr>
          <p:nvPr>
            <p:ph type="sldNum" sz="quarter" idx="12"/>
          </p:nvPr>
        </p:nvSpPr>
        <p:spPr/>
        <p:txBody>
          <a:bodyPr/>
          <a:lstStyle/>
          <a:p>
            <a:fld id="{25E036D3-E919-48E1-9376-BE32FC95FC44}" type="slidenum">
              <a:rPr lang="en-GB" smtClean="0"/>
              <a:t>‹#›</a:t>
            </a:fld>
            <a:endParaRPr lang="en-GB"/>
          </a:p>
        </p:txBody>
      </p:sp>
    </p:spTree>
    <p:extLst>
      <p:ext uri="{BB962C8B-B14F-4D97-AF65-F5344CB8AC3E}">
        <p14:creationId xmlns:p14="http://schemas.microsoft.com/office/powerpoint/2010/main" val="13849719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5353AB-CCE8-9F40-650A-A2A3DA32BFA1}"/>
              </a:ext>
            </a:extLst>
          </p:cNvPr>
          <p:cNvSpPr>
            <a:spLocks noGrp="1"/>
          </p:cNvSpPr>
          <p:nvPr>
            <p:ph type="dt" sz="half" idx="10"/>
          </p:nvPr>
        </p:nvSpPr>
        <p:spPr/>
        <p:txBody>
          <a:bodyPr/>
          <a:lstStyle/>
          <a:p>
            <a:fld id="{B6291E1C-16DC-490E-A8AB-7D631FDE2B92}" type="datetimeFigureOut">
              <a:rPr lang="en-GB" smtClean="0"/>
              <a:t>10/04/2024</a:t>
            </a:fld>
            <a:endParaRPr lang="en-GB"/>
          </a:p>
        </p:txBody>
      </p:sp>
      <p:sp>
        <p:nvSpPr>
          <p:cNvPr id="3" name="Footer Placeholder 2">
            <a:extLst>
              <a:ext uri="{FF2B5EF4-FFF2-40B4-BE49-F238E27FC236}">
                <a16:creationId xmlns:a16="http://schemas.microsoft.com/office/drawing/2014/main" id="{6667C955-17B9-06F8-089B-7D7001A8051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5D8410A-4F2D-29FB-6EAA-35A3E88EF169}"/>
              </a:ext>
            </a:extLst>
          </p:cNvPr>
          <p:cNvSpPr>
            <a:spLocks noGrp="1"/>
          </p:cNvSpPr>
          <p:nvPr>
            <p:ph type="sldNum" sz="quarter" idx="12"/>
          </p:nvPr>
        </p:nvSpPr>
        <p:spPr/>
        <p:txBody>
          <a:bodyPr/>
          <a:lstStyle/>
          <a:p>
            <a:fld id="{A212EB75-9E4A-43B4-9679-D8E2A4471543}" type="slidenum">
              <a:rPr lang="en-GB" smtClean="0"/>
              <a:t>‹#›</a:t>
            </a:fld>
            <a:endParaRPr lang="en-GB"/>
          </a:p>
        </p:txBody>
      </p:sp>
    </p:spTree>
    <p:extLst>
      <p:ext uri="{BB962C8B-B14F-4D97-AF65-F5344CB8AC3E}">
        <p14:creationId xmlns:p14="http://schemas.microsoft.com/office/powerpoint/2010/main" val="34659380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2_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74387E9-F540-471E-9077-ABE912019CEC}"/>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212045E5-F98A-4B03-AE8F-7EAF1343E595}"/>
              </a:ext>
            </a:extLst>
          </p:cNvPr>
          <p:cNvSpPr>
            <a:spLocks noGrp="1"/>
          </p:cNvSpPr>
          <p:nvPr>
            <p:ph type="title"/>
          </p:nvPr>
        </p:nvSpPr>
        <p:spPr>
          <a:xfrm>
            <a:off x="3324225" y="2049780"/>
            <a:ext cx="5553075" cy="1247775"/>
          </a:xfrm>
        </p:spPr>
        <p:txBody>
          <a:bodyPr tIns="0" rIns="0" bIns="0" anchor="b">
            <a:normAutofit/>
          </a:bodyPr>
          <a:lstStyle>
            <a:lvl1pPr algn="ctr">
              <a:defRPr sz="4400">
                <a:solidFill>
                  <a:schemeClr val="bg1"/>
                </a:solidFill>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A51FA66-F218-43EF-BBA4-A34AC23F7CAF}"/>
              </a:ext>
            </a:extLst>
          </p:cNvPr>
          <p:cNvSpPr>
            <a:spLocks noGrp="1"/>
          </p:cNvSpPr>
          <p:nvPr>
            <p:ph type="body" idx="1"/>
          </p:nvPr>
        </p:nvSpPr>
        <p:spPr>
          <a:xfrm>
            <a:off x="3324225" y="3179922"/>
            <a:ext cx="5553075" cy="1500187"/>
          </a:xfrm>
        </p:spPr>
        <p:txBody>
          <a:bodyPr tIns="0" bIns="0">
            <a:normAutofit/>
          </a:bodyPr>
          <a:lstStyle>
            <a:lvl1pPr marL="0" indent="0" algn="ctr">
              <a:lnSpc>
                <a:spcPct val="100000"/>
              </a:lnSpc>
              <a:spcBef>
                <a:spcPts val="0"/>
              </a:spcBef>
              <a:spcAft>
                <a:spcPts val="300"/>
              </a:spcAft>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1" name="Picture 10">
            <a:extLst>
              <a:ext uri="{FF2B5EF4-FFF2-40B4-BE49-F238E27FC236}">
                <a16:creationId xmlns:a16="http://schemas.microsoft.com/office/drawing/2014/main" id="{7CD764FE-9C76-48E5-9CD7-CB6A808D8763}"/>
              </a:ext>
            </a:extLst>
          </p:cNvPr>
          <p:cNvPicPr>
            <a:picLocks noChangeAspect="1"/>
          </p:cNvPicPr>
          <p:nvPr userDrawn="1"/>
        </p:nvPicPr>
        <p:blipFill>
          <a:blip r:embed="rId2"/>
          <a:stretch>
            <a:fillRect/>
          </a:stretch>
        </p:blipFill>
        <p:spPr>
          <a:xfrm>
            <a:off x="10341416" y="5554972"/>
            <a:ext cx="1359411" cy="853442"/>
          </a:xfrm>
          <a:prstGeom prst="rect">
            <a:avLst/>
          </a:prstGeom>
        </p:spPr>
      </p:pic>
      <p:pic>
        <p:nvPicPr>
          <p:cNvPr id="14" name="Picture 13">
            <a:extLst>
              <a:ext uri="{FF2B5EF4-FFF2-40B4-BE49-F238E27FC236}">
                <a16:creationId xmlns:a16="http://schemas.microsoft.com/office/drawing/2014/main" id="{6FD4D463-BA1E-467E-AF08-0BD85ADD4D3B}"/>
              </a:ext>
            </a:extLst>
          </p:cNvPr>
          <p:cNvPicPr>
            <a:picLocks noChangeAspect="1"/>
          </p:cNvPicPr>
          <p:nvPr userDrawn="1"/>
        </p:nvPicPr>
        <p:blipFill>
          <a:blip r:embed="rId3"/>
          <a:stretch>
            <a:fillRect/>
          </a:stretch>
        </p:blipFill>
        <p:spPr>
          <a:xfrm>
            <a:off x="9202429" y="2105025"/>
            <a:ext cx="2446827" cy="2667000"/>
          </a:xfrm>
          <a:prstGeom prst="rect">
            <a:avLst/>
          </a:prstGeom>
        </p:spPr>
      </p:pic>
      <p:pic>
        <p:nvPicPr>
          <p:cNvPr id="18" name="Picture 17">
            <a:extLst>
              <a:ext uri="{FF2B5EF4-FFF2-40B4-BE49-F238E27FC236}">
                <a16:creationId xmlns:a16="http://schemas.microsoft.com/office/drawing/2014/main" id="{6C4977D1-B34D-4B39-B386-F9B66102CD22}"/>
              </a:ext>
            </a:extLst>
          </p:cNvPr>
          <p:cNvPicPr>
            <a:picLocks noChangeAspect="1"/>
          </p:cNvPicPr>
          <p:nvPr userDrawn="1"/>
        </p:nvPicPr>
        <p:blipFill>
          <a:blip r:embed="rId4"/>
          <a:stretch>
            <a:fillRect/>
          </a:stretch>
        </p:blipFill>
        <p:spPr>
          <a:xfrm>
            <a:off x="542744" y="2104425"/>
            <a:ext cx="2423831" cy="2667600"/>
          </a:xfrm>
          <a:prstGeom prst="rect">
            <a:avLst/>
          </a:prstGeom>
        </p:spPr>
      </p:pic>
      <p:sp>
        <p:nvSpPr>
          <p:cNvPr id="20" name="Date Placeholder 3">
            <a:extLst>
              <a:ext uri="{FF2B5EF4-FFF2-40B4-BE49-F238E27FC236}">
                <a16:creationId xmlns:a16="http://schemas.microsoft.com/office/drawing/2014/main" id="{FAE5EFA3-AE6E-4B00-82D6-191AF0CBD8F1}"/>
              </a:ext>
            </a:extLst>
          </p:cNvPr>
          <p:cNvSpPr>
            <a:spLocks noGrp="1"/>
          </p:cNvSpPr>
          <p:nvPr>
            <p:ph type="dt" sz="half" idx="2"/>
          </p:nvPr>
        </p:nvSpPr>
        <p:spPr>
          <a:xfrm>
            <a:off x="862489" y="6301740"/>
            <a:ext cx="1393031" cy="213348"/>
          </a:xfrm>
          <a:prstGeom prst="rect">
            <a:avLst/>
          </a:prstGeom>
        </p:spPr>
        <p:txBody>
          <a:bodyPr vert="horz" lIns="91440" tIns="45720" rIns="91440" bIns="0" rtlCol="0" anchor="b" anchorCtr="0"/>
          <a:lstStyle>
            <a:lvl1pPr algn="l">
              <a:defRPr sz="800">
                <a:solidFill>
                  <a:schemeClr val="bg1"/>
                </a:solidFill>
              </a:defRPr>
            </a:lvl1pPr>
          </a:lstStyle>
          <a:p>
            <a:r>
              <a:rPr lang="en-GB"/>
              <a:t>24/01/2019</a:t>
            </a:r>
          </a:p>
        </p:txBody>
      </p:sp>
      <p:sp>
        <p:nvSpPr>
          <p:cNvPr id="21" name="Footer Placeholder 4">
            <a:extLst>
              <a:ext uri="{FF2B5EF4-FFF2-40B4-BE49-F238E27FC236}">
                <a16:creationId xmlns:a16="http://schemas.microsoft.com/office/drawing/2014/main" id="{B6DB73E6-1889-4496-BEA0-8C1EF7ADF45B}"/>
              </a:ext>
            </a:extLst>
          </p:cNvPr>
          <p:cNvSpPr>
            <a:spLocks noGrp="1"/>
          </p:cNvSpPr>
          <p:nvPr>
            <p:ph type="ftr" sz="quarter" idx="3"/>
          </p:nvPr>
        </p:nvSpPr>
        <p:spPr>
          <a:xfrm>
            <a:off x="2356009" y="6301740"/>
            <a:ext cx="4114800" cy="213348"/>
          </a:xfrm>
          <a:prstGeom prst="rect">
            <a:avLst/>
          </a:prstGeom>
        </p:spPr>
        <p:txBody>
          <a:bodyPr vert="horz" lIns="91440" tIns="45720" rIns="91440" bIns="0" rtlCol="0" anchor="b" anchorCtr="0"/>
          <a:lstStyle>
            <a:lvl1pPr algn="l">
              <a:defRPr sz="800">
                <a:solidFill>
                  <a:schemeClr val="bg1"/>
                </a:solidFill>
              </a:defRPr>
            </a:lvl1pPr>
          </a:lstStyle>
          <a:p>
            <a:endParaRPr lang="en-GB"/>
          </a:p>
        </p:txBody>
      </p:sp>
      <p:sp>
        <p:nvSpPr>
          <p:cNvPr id="22" name="Slide Number Placeholder 5">
            <a:extLst>
              <a:ext uri="{FF2B5EF4-FFF2-40B4-BE49-F238E27FC236}">
                <a16:creationId xmlns:a16="http://schemas.microsoft.com/office/drawing/2014/main" id="{198E58BF-935A-47EF-9962-B1958FD0EAB5}"/>
              </a:ext>
            </a:extLst>
          </p:cNvPr>
          <p:cNvSpPr>
            <a:spLocks noGrp="1"/>
          </p:cNvSpPr>
          <p:nvPr>
            <p:ph type="sldNum" sz="quarter" idx="4"/>
          </p:nvPr>
        </p:nvSpPr>
        <p:spPr>
          <a:xfrm>
            <a:off x="515938" y="6301740"/>
            <a:ext cx="246062" cy="213348"/>
          </a:xfrm>
          <a:prstGeom prst="rect">
            <a:avLst/>
          </a:prstGeom>
        </p:spPr>
        <p:txBody>
          <a:bodyPr vert="horz" lIns="0" tIns="45720" rIns="91440" bIns="0" rtlCol="0" anchor="b" anchorCtr="0"/>
          <a:lstStyle>
            <a:lvl1pPr algn="l">
              <a:defRPr sz="800" b="1">
                <a:solidFill>
                  <a:schemeClr val="bg1"/>
                </a:solidFill>
              </a:defRPr>
            </a:lvl1pPr>
          </a:lstStyle>
          <a:p>
            <a:fld id="{4F75ABD7-7F34-4AF5-8498-73523888B7A3}" type="slidenum">
              <a:rPr lang="en-GB" smtClean="0"/>
              <a:pPr/>
              <a:t>‹#›</a:t>
            </a:fld>
            <a:endParaRPr lang="en-GB"/>
          </a:p>
        </p:txBody>
      </p:sp>
    </p:spTree>
    <p:extLst>
      <p:ext uri="{BB962C8B-B14F-4D97-AF65-F5344CB8AC3E}">
        <p14:creationId xmlns:p14="http://schemas.microsoft.com/office/powerpoint/2010/main" val="45912272"/>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2_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74387E9-F540-471E-9077-ABE912019CEC}"/>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a:extLst>
              <a:ext uri="{FF2B5EF4-FFF2-40B4-BE49-F238E27FC236}">
                <a16:creationId xmlns:a16="http://schemas.microsoft.com/office/drawing/2014/main" id="{212045E5-F98A-4B03-AE8F-7EAF1343E595}"/>
              </a:ext>
            </a:extLst>
          </p:cNvPr>
          <p:cNvSpPr>
            <a:spLocks noGrp="1"/>
          </p:cNvSpPr>
          <p:nvPr>
            <p:ph type="title"/>
          </p:nvPr>
        </p:nvSpPr>
        <p:spPr>
          <a:xfrm>
            <a:off x="3324226" y="2049781"/>
            <a:ext cx="5553075" cy="1247775"/>
          </a:xfrm>
        </p:spPr>
        <p:txBody>
          <a:bodyPr tIns="0" rIns="0" bIns="0" anchor="b">
            <a:normAutofit/>
          </a:bodyPr>
          <a:lstStyle>
            <a:lvl1pPr algn="ctr">
              <a:defRPr sz="4400">
                <a:solidFill>
                  <a:schemeClr val="bg1"/>
                </a:solidFill>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A51FA66-F218-43EF-BBA4-A34AC23F7CAF}"/>
              </a:ext>
            </a:extLst>
          </p:cNvPr>
          <p:cNvSpPr>
            <a:spLocks noGrp="1"/>
          </p:cNvSpPr>
          <p:nvPr>
            <p:ph type="body" idx="1"/>
          </p:nvPr>
        </p:nvSpPr>
        <p:spPr>
          <a:xfrm>
            <a:off x="3324226" y="3179923"/>
            <a:ext cx="5553075" cy="1500187"/>
          </a:xfrm>
        </p:spPr>
        <p:txBody>
          <a:bodyPr tIns="0" bIns="0">
            <a:normAutofit/>
          </a:bodyPr>
          <a:lstStyle>
            <a:lvl1pPr marL="0" indent="0" algn="ctr">
              <a:lnSpc>
                <a:spcPct val="100000"/>
              </a:lnSpc>
              <a:spcBef>
                <a:spcPts val="0"/>
              </a:spcBef>
              <a:spcAft>
                <a:spcPts val="300"/>
              </a:spcAft>
              <a:buNone/>
              <a:defRPr sz="3200">
                <a:solidFill>
                  <a:schemeClr val="bg1"/>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pic>
        <p:nvPicPr>
          <p:cNvPr id="11" name="Picture 10">
            <a:extLst>
              <a:ext uri="{FF2B5EF4-FFF2-40B4-BE49-F238E27FC236}">
                <a16:creationId xmlns:a16="http://schemas.microsoft.com/office/drawing/2014/main" id="{7CD764FE-9C76-48E5-9CD7-CB6A808D8763}"/>
              </a:ext>
            </a:extLst>
          </p:cNvPr>
          <p:cNvPicPr>
            <a:picLocks noChangeAspect="1"/>
          </p:cNvPicPr>
          <p:nvPr userDrawn="1"/>
        </p:nvPicPr>
        <p:blipFill>
          <a:blip r:embed="rId2"/>
          <a:stretch>
            <a:fillRect/>
          </a:stretch>
        </p:blipFill>
        <p:spPr>
          <a:xfrm>
            <a:off x="10341417" y="5554972"/>
            <a:ext cx="1359411" cy="853442"/>
          </a:xfrm>
          <a:prstGeom prst="rect">
            <a:avLst/>
          </a:prstGeom>
        </p:spPr>
      </p:pic>
      <p:pic>
        <p:nvPicPr>
          <p:cNvPr id="14" name="Picture 13">
            <a:extLst>
              <a:ext uri="{FF2B5EF4-FFF2-40B4-BE49-F238E27FC236}">
                <a16:creationId xmlns:a16="http://schemas.microsoft.com/office/drawing/2014/main" id="{6FD4D463-BA1E-467E-AF08-0BD85ADD4D3B}"/>
              </a:ext>
            </a:extLst>
          </p:cNvPr>
          <p:cNvPicPr>
            <a:picLocks noChangeAspect="1"/>
          </p:cNvPicPr>
          <p:nvPr userDrawn="1"/>
        </p:nvPicPr>
        <p:blipFill>
          <a:blip r:embed="rId3"/>
          <a:stretch>
            <a:fillRect/>
          </a:stretch>
        </p:blipFill>
        <p:spPr>
          <a:xfrm>
            <a:off x="9202430" y="2105025"/>
            <a:ext cx="2446827" cy="2667000"/>
          </a:xfrm>
          <a:prstGeom prst="rect">
            <a:avLst/>
          </a:prstGeom>
        </p:spPr>
      </p:pic>
      <p:pic>
        <p:nvPicPr>
          <p:cNvPr id="18" name="Picture 17">
            <a:extLst>
              <a:ext uri="{FF2B5EF4-FFF2-40B4-BE49-F238E27FC236}">
                <a16:creationId xmlns:a16="http://schemas.microsoft.com/office/drawing/2014/main" id="{6C4977D1-B34D-4B39-B386-F9B66102CD22}"/>
              </a:ext>
            </a:extLst>
          </p:cNvPr>
          <p:cNvPicPr>
            <a:picLocks noChangeAspect="1"/>
          </p:cNvPicPr>
          <p:nvPr userDrawn="1"/>
        </p:nvPicPr>
        <p:blipFill>
          <a:blip r:embed="rId4"/>
          <a:stretch>
            <a:fillRect/>
          </a:stretch>
        </p:blipFill>
        <p:spPr>
          <a:xfrm>
            <a:off x="542744" y="2104425"/>
            <a:ext cx="2423831" cy="2667600"/>
          </a:xfrm>
          <a:prstGeom prst="rect">
            <a:avLst/>
          </a:prstGeom>
        </p:spPr>
      </p:pic>
      <p:sp>
        <p:nvSpPr>
          <p:cNvPr id="20" name="Date Placeholder 3">
            <a:extLst>
              <a:ext uri="{FF2B5EF4-FFF2-40B4-BE49-F238E27FC236}">
                <a16:creationId xmlns:a16="http://schemas.microsoft.com/office/drawing/2014/main" id="{FAE5EFA3-AE6E-4B00-82D6-191AF0CBD8F1}"/>
              </a:ext>
            </a:extLst>
          </p:cNvPr>
          <p:cNvSpPr>
            <a:spLocks noGrp="1"/>
          </p:cNvSpPr>
          <p:nvPr>
            <p:ph type="dt" sz="half" idx="2"/>
          </p:nvPr>
        </p:nvSpPr>
        <p:spPr>
          <a:xfrm>
            <a:off x="862490" y="6301740"/>
            <a:ext cx="1393031" cy="213348"/>
          </a:xfrm>
          <a:prstGeom prst="rect">
            <a:avLst/>
          </a:prstGeom>
        </p:spPr>
        <p:txBody>
          <a:bodyPr vert="horz" lIns="91440" tIns="45720" rIns="91440" bIns="0" rtlCol="0" anchor="b" anchorCtr="0"/>
          <a:lstStyle>
            <a:lvl1pPr algn="l">
              <a:defRPr sz="800">
                <a:solidFill>
                  <a:schemeClr val="bg1"/>
                </a:solidFill>
              </a:defRPr>
            </a:lvl1pPr>
          </a:lstStyle>
          <a:p>
            <a:r>
              <a:rPr lang="en-GB"/>
              <a:t>24/01/2019</a:t>
            </a:r>
          </a:p>
        </p:txBody>
      </p:sp>
      <p:sp>
        <p:nvSpPr>
          <p:cNvPr id="21" name="Footer Placeholder 4">
            <a:extLst>
              <a:ext uri="{FF2B5EF4-FFF2-40B4-BE49-F238E27FC236}">
                <a16:creationId xmlns:a16="http://schemas.microsoft.com/office/drawing/2014/main" id="{B6DB73E6-1889-4496-BEA0-8C1EF7ADF45B}"/>
              </a:ext>
            </a:extLst>
          </p:cNvPr>
          <p:cNvSpPr>
            <a:spLocks noGrp="1"/>
          </p:cNvSpPr>
          <p:nvPr>
            <p:ph type="ftr" sz="quarter" idx="3"/>
          </p:nvPr>
        </p:nvSpPr>
        <p:spPr>
          <a:xfrm>
            <a:off x="2356009" y="6301740"/>
            <a:ext cx="4114800" cy="213348"/>
          </a:xfrm>
          <a:prstGeom prst="rect">
            <a:avLst/>
          </a:prstGeom>
        </p:spPr>
        <p:txBody>
          <a:bodyPr vert="horz" lIns="91440" tIns="45720" rIns="91440" bIns="0" rtlCol="0" anchor="b" anchorCtr="0"/>
          <a:lstStyle>
            <a:lvl1pPr algn="l">
              <a:defRPr sz="800">
                <a:solidFill>
                  <a:schemeClr val="bg1"/>
                </a:solidFill>
              </a:defRPr>
            </a:lvl1pPr>
          </a:lstStyle>
          <a:p>
            <a:endParaRPr lang="en-GB"/>
          </a:p>
        </p:txBody>
      </p:sp>
      <p:sp>
        <p:nvSpPr>
          <p:cNvPr id="22" name="Slide Number Placeholder 5">
            <a:extLst>
              <a:ext uri="{FF2B5EF4-FFF2-40B4-BE49-F238E27FC236}">
                <a16:creationId xmlns:a16="http://schemas.microsoft.com/office/drawing/2014/main" id="{198E58BF-935A-47EF-9962-B1958FD0EAB5}"/>
              </a:ext>
            </a:extLst>
          </p:cNvPr>
          <p:cNvSpPr>
            <a:spLocks noGrp="1"/>
          </p:cNvSpPr>
          <p:nvPr>
            <p:ph type="sldNum" sz="quarter" idx="4"/>
          </p:nvPr>
        </p:nvSpPr>
        <p:spPr>
          <a:xfrm>
            <a:off x="515938" y="6301740"/>
            <a:ext cx="246062" cy="213348"/>
          </a:xfrm>
          <a:prstGeom prst="rect">
            <a:avLst/>
          </a:prstGeom>
        </p:spPr>
        <p:txBody>
          <a:bodyPr vert="horz" lIns="0" tIns="45720" rIns="91440" bIns="0" rtlCol="0" anchor="b" anchorCtr="0"/>
          <a:lstStyle>
            <a:lvl1pPr algn="l">
              <a:defRPr sz="800" b="1">
                <a:solidFill>
                  <a:schemeClr val="bg1"/>
                </a:solidFill>
              </a:defRPr>
            </a:lvl1pPr>
          </a:lstStyle>
          <a:p>
            <a:fld id="{4F75ABD7-7F34-4AF5-8498-73523888B7A3}" type="slidenum">
              <a:rPr lang="en-GB" smtClean="0"/>
              <a:pPr/>
              <a:t>‹#›</a:t>
            </a:fld>
            <a:endParaRPr lang="en-GB"/>
          </a:p>
        </p:txBody>
      </p:sp>
    </p:spTree>
    <p:extLst>
      <p:ext uri="{BB962C8B-B14F-4D97-AF65-F5344CB8AC3E}">
        <p14:creationId xmlns:p14="http://schemas.microsoft.com/office/powerpoint/2010/main" val="771630448"/>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2BC87-DFE0-445A-BE57-972D7B28F0C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A5EF68E-F911-4EF2-8D5E-10A6B36FE7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B67E84-60B8-4BD0-B40E-09ED599219FD}"/>
              </a:ext>
            </a:extLst>
          </p:cNvPr>
          <p:cNvSpPr>
            <a:spLocks noGrp="1"/>
          </p:cNvSpPr>
          <p:nvPr>
            <p:ph type="dt" sz="half" idx="10"/>
          </p:nvPr>
        </p:nvSpPr>
        <p:spPr/>
        <p:txBody>
          <a:bodyPr/>
          <a:lstStyle/>
          <a:p>
            <a:fld id="{ACA34E4C-35A0-43FC-AAEB-35B1BB4E5BE1}" type="datetimeFigureOut">
              <a:rPr lang="en-GB" smtClean="0"/>
              <a:t>10/04/2024</a:t>
            </a:fld>
            <a:endParaRPr lang="en-GB"/>
          </a:p>
        </p:txBody>
      </p:sp>
      <p:sp>
        <p:nvSpPr>
          <p:cNvPr id="5" name="Footer Placeholder 4">
            <a:extLst>
              <a:ext uri="{FF2B5EF4-FFF2-40B4-BE49-F238E27FC236}">
                <a16:creationId xmlns:a16="http://schemas.microsoft.com/office/drawing/2014/main" id="{C29C1988-4388-4199-80F9-F42F803C550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6F66116-3DAB-4410-8C0A-5728B0AB01E4}"/>
              </a:ext>
            </a:extLst>
          </p:cNvPr>
          <p:cNvSpPr>
            <a:spLocks noGrp="1"/>
          </p:cNvSpPr>
          <p:nvPr>
            <p:ph type="sldNum" sz="quarter" idx="12"/>
          </p:nvPr>
        </p:nvSpPr>
        <p:spPr/>
        <p:txBody>
          <a:bodyPr/>
          <a:lstStyle/>
          <a:p>
            <a:fld id="{25E036D3-E919-48E1-9376-BE32FC95FC44}" type="slidenum">
              <a:rPr lang="en-GB" smtClean="0"/>
              <a:t>‹#›</a:t>
            </a:fld>
            <a:endParaRPr lang="en-GB"/>
          </a:p>
        </p:txBody>
      </p:sp>
    </p:spTree>
    <p:extLst>
      <p:ext uri="{BB962C8B-B14F-4D97-AF65-F5344CB8AC3E}">
        <p14:creationId xmlns:p14="http://schemas.microsoft.com/office/powerpoint/2010/main" val="2668391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85365-53A4-4F86-8325-473759E93C9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58DFCCE-EFC2-416A-99E3-D33835640E9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8022FBD-AAA1-4238-8B91-2355F66A00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29CEA60-C344-4320-BE9D-3026CA502267}"/>
              </a:ext>
            </a:extLst>
          </p:cNvPr>
          <p:cNvSpPr>
            <a:spLocks noGrp="1"/>
          </p:cNvSpPr>
          <p:nvPr>
            <p:ph type="dt" sz="half" idx="10"/>
          </p:nvPr>
        </p:nvSpPr>
        <p:spPr/>
        <p:txBody>
          <a:bodyPr/>
          <a:lstStyle/>
          <a:p>
            <a:fld id="{ACA34E4C-35A0-43FC-AAEB-35B1BB4E5BE1}" type="datetimeFigureOut">
              <a:rPr lang="en-GB" smtClean="0"/>
              <a:t>10/04/2024</a:t>
            </a:fld>
            <a:endParaRPr lang="en-GB"/>
          </a:p>
        </p:txBody>
      </p:sp>
      <p:sp>
        <p:nvSpPr>
          <p:cNvPr id="6" name="Footer Placeholder 5">
            <a:extLst>
              <a:ext uri="{FF2B5EF4-FFF2-40B4-BE49-F238E27FC236}">
                <a16:creationId xmlns:a16="http://schemas.microsoft.com/office/drawing/2014/main" id="{613AEBD6-86CD-4B97-A30E-BC4566AA14F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25CDBD-6421-49CA-BF9F-4D74346C8157}"/>
              </a:ext>
            </a:extLst>
          </p:cNvPr>
          <p:cNvSpPr>
            <a:spLocks noGrp="1"/>
          </p:cNvSpPr>
          <p:nvPr>
            <p:ph type="sldNum" sz="quarter" idx="12"/>
          </p:nvPr>
        </p:nvSpPr>
        <p:spPr/>
        <p:txBody>
          <a:bodyPr/>
          <a:lstStyle/>
          <a:p>
            <a:fld id="{25E036D3-E919-48E1-9376-BE32FC95FC44}" type="slidenum">
              <a:rPr lang="en-GB" smtClean="0"/>
              <a:t>‹#›</a:t>
            </a:fld>
            <a:endParaRPr lang="en-GB"/>
          </a:p>
        </p:txBody>
      </p:sp>
    </p:spTree>
    <p:extLst>
      <p:ext uri="{BB962C8B-B14F-4D97-AF65-F5344CB8AC3E}">
        <p14:creationId xmlns:p14="http://schemas.microsoft.com/office/powerpoint/2010/main" val="2502404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61D66-CF59-42AC-8B2E-9ACD78150AA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EFA849E-38FD-4BF7-93B6-4B8D94C878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7D0A9D-7F8D-4F7A-B0D1-A9F054DD872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EF5E5D8-329B-4FB3-A18D-0A256A3487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CC609D-9A29-4F5D-A07C-B6E54C2D20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277CAB6-E64A-4257-8C14-490E64A680E1}"/>
              </a:ext>
            </a:extLst>
          </p:cNvPr>
          <p:cNvSpPr>
            <a:spLocks noGrp="1"/>
          </p:cNvSpPr>
          <p:nvPr>
            <p:ph type="dt" sz="half" idx="10"/>
          </p:nvPr>
        </p:nvSpPr>
        <p:spPr/>
        <p:txBody>
          <a:bodyPr/>
          <a:lstStyle/>
          <a:p>
            <a:fld id="{ACA34E4C-35A0-43FC-AAEB-35B1BB4E5BE1}" type="datetimeFigureOut">
              <a:rPr lang="en-GB" smtClean="0"/>
              <a:t>10/04/2024</a:t>
            </a:fld>
            <a:endParaRPr lang="en-GB"/>
          </a:p>
        </p:txBody>
      </p:sp>
      <p:sp>
        <p:nvSpPr>
          <p:cNvPr id="8" name="Footer Placeholder 7">
            <a:extLst>
              <a:ext uri="{FF2B5EF4-FFF2-40B4-BE49-F238E27FC236}">
                <a16:creationId xmlns:a16="http://schemas.microsoft.com/office/drawing/2014/main" id="{0BBCF915-7871-404F-AA80-99F209FB0B0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37993DA-A039-498B-8593-B165AE009FCB}"/>
              </a:ext>
            </a:extLst>
          </p:cNvPr>
          <p:cNvSpPr>
            <a:spLocks noGrp="1"/>
          </p:cNvSpPr>
          <p:nvPr>
            <p:ph type="sldNum" sz="quarter" idx="12"/>
          </p:nvPr>
        </p:nvSpPr>
        <p:spPr/>
        <p:txBody>
          <a:bodyPr/>
          <a:lstStyle/>
          <a:p>
            <a:fld id="{25E036D3-E919-48E1-9376-BE32FC95FC44}" type="slidenum">
              <a:rPr lang="en-GB" smtClean="0"/>
              <a:t>‹#›</a:t>
            </a:fld>
            <a:endParaRPr lang="en-GB"/>
          </a:p>
        </p:txBody>
      </p:sp>
    </p:spTree>
    <p:extLst>
      <p:ext uri="{BB962C8B-B14F-4D97-AF65-F5344CB8AC3E}">
        <p14:creationId xmlns:p14="http://schemas.microsoft.com/office/powerpoint/2010/main" val="38066158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6F5D1-88BC-41F1-8E59-CCA87701E0F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1E1D0B4-A8DA-484C-8135-7F5A98FBD9E9}"/>
              </a:ext>
            </a:extLst>
          </p:cNvPr>
          <p:cNvSpPr>
            <a:spLocks noGrp="1"/>
          </p:cNvSpPr>
          <p:nvPr>
            <p:ph type="dt" sz="half" idx="10"/>
          </p:nvPr>
        </p:nvSpPr>
        <p:spPr/>
        <p:txBody>
          <a:bodyPr/>
          <a:lstStyle/>
          <a:p>
            <a:fld id="{ACA34E4C-35A0-43FC-AAEB-35B1BB4E5BE1}" type="datetimeFigureOut">
              <a:rPr lang="en-GB" smtClean="0"/>
              <a:t>10/04/2024</a:t>
            </a:fld>
            <a:endParaRPr lang="en-GB"/>
          </a:p>
        </p:txBody>
      </p:sp>
      <p:sp>
        <p:nvSpPr>
          <p:cNvPr id="4" name="Footer Placeholder 3">
            <a:extLst>
              <a:ext uri="{FF2B5EF4-FFF2-40B4-BE49-F238E27FC236}">
                <a16:creationId xmlns:a16="http://schemas.microsoft.com/office/drawing/2014/main" id="{B5764F91-C1E3-4FB2-A748-2EC6133E692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6857E4D-C940-4769-8EAF-17B236F69701}"/>
              </a:ext>
            </a:extLst>
          </p:cNvPr>
          <p:cNvSpPr>
            <a:spLocks noGrp="1"/>
          </p:cNvSpPr>
          <p:nvPr>
            <p:ph type="sldNum" sz="quarter" idx="12"/>
          </p:nvPr>
        </p:nvSpPr>
        <p:spPr/>
        <p:txBody>
          <a:bodyPr/>
          <a:lstStyle/>
          <a:p>
            <a:fld id="{25E036D3-E919-48E1-9376-BE32FC95FC44}" type="slidenum">
              <a:rPr lang="en-GB" smtClean="0"/>
              <a:t>‹#›</a:t>
            </a:fld>
            <a:endParaRPr lang="en-GB"/>
          </a:p>
        </p:txBody>
      </p:sp>
    </p:spTree>
    <p:extLst>
      <p:ext uri="{BB962C8B-B14F-4D97-AF65-F5344CB8AC3E}">
        <p14:creationId xmlns:p14="http://schemas.microsoft.com/office/powerpoint/2010/main" val="3121738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1807A9-FA70-46B8-A8BA-67FA33843D60}"/>
              </a:ext>
            </a:extLst>
          </p:cNvPr>
          <p:cNvSpPr>
            <a:spLocks noGrp="1"/>
          </p:cNvSpPr>
          <p:nvPr>
            <p:ph type="dt" sz="half" idx="10"/>
          </p:nvPr>
        </p:nvSpPr>
        <p:spPr/>
        <p:txBody>
          <a:bodyPr/>
          <a:lstStyle/>
          <a:p>
            <a:fld id="{ACA34E4C-35A0-43FC-AAEB-35B1BB4E5BE1}" type="datetimeFigureOut">
              <a:rPr lang="en-GB" smtClean="0"/>
              <a:t>10/04/2024</a:t>
            </a:fld>
            <a:endParaRPr lang="en-GB"/>
          </a:p>
        </p:txBody>
      </p:sp>
      <p:sp>
        <p:nvSpPr>
          <p:cNvPr id="3" name="Footer Placeholder 2">
            <a:extLst>
              <a:ext uri="{FF2B5EF4-FFF2-40B4-BE49-F238E27FC236}">
                <a16:creationId xmlns:a16="http://schemas.microsoft.com/office/drawing/2014/main" id="{3BA775AE-57E5-43E0-B00C-2C1ADD37521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70590EB-910D-4156-A121-A9CF20D0928F}"/>
              </a:ext>
            </a:extLst>
          </p:cNvPr>
          <p:cNvSpPr>
            <a:spLocks noGrp="1"/>
          </p:cNvSpPr>
          <p:nvPr>
            <p:ph type="sldNum" sz="quarter" idx="12"/>
          </p:nvPr>
        </p:nvSpPr>
        <p:spPr/>
        <p:txBody>
          <a:bodyPr/>
          <a:lstStyle/>
          <a:p>
            <a:fld id="{25E036D3-E919-48E1-9376-BE32FC95FC44}" type="slidenum">
              <a:rPr lang="en-GB" smtClean="0"/>
              <a:t>‹#›</a:t>
            </a:fld>
            <a:endParaRPr lang="en-GB"/>
          </a:p>
        </p:txBody>
      </p:sp>
    </p:spTree>
    <p:extLst>
      <p:ext uri="{BB962C8B-B14F-4D97-AF65-F5344CB8AC3E}">
        <p14:creationId xmlns:p14="http://schemas.microsoft.com/office/powerpoint/2010/main" val="17266596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55D49-7E7F-40D1-A186-128E147579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CAE6275-1B24-4D1C-A990-1945C0BAEE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1B251FA-A2F6-44C1-B969-DFFAECD504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54AE36-B62E-4293-94CD-2DE78788C8B9}"/>
              </a:ext>
            </a:extLst>
          </p:cNvPr>
          <p:cNvSpPr>
            <a:spLocks noGrp="1"/>
          </p:cNvSpPr>
          <p:nvPr>
            <p:ph type="dt" sz="half" idx="10"/>
          </p:nvPr>
        </p:nvSpPr>
        <p:spPr/>
        <p:txBody>
          <a:bodyPr/>
          <a:lstStyle/>
          <a:p>
            <a:fld id="{ACA34E4C-35A0-43FC-AAEB-35B1BB4E5BE1}" type="datetimeFigureOut">
              <a:rPr lang="en-GB" smtClean="0"/>
              <a:t>10/04/2024</a:t>
            </a:fld>
            <a:endParaRPr lang="en-GB"/>
          </a:p>
        </p:txBody>
      </p:sp>
      <p:sp>
        <p:nvSpPr>
          <p:cNvPr id="6" name="Footer Placeholder 5">
            <a:extLst>
              <a:ext uri="{FF2B5EF4-FFF2-40B4-BE49-F238E27FC236}">
                <a16:creationId xmlns:a16="http://schemas.microsoft.com/office/drawing/2014/main" id="{834FC615-C4F2-4C9E-9632-A203CF717B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45B2B5A-D3C4-4A53-99E5-C029FABEDF29}"/>
              </a:ext>
            </a:extLst>
          </p:cNvPr>
          <p:cNvSpPr>
            <a:spLocks noGrp="1"/>
          </p:cNvSpPr>
          <p:nvPr>
            <p:ph type="sldNum" sz="quarter" idx="12"/>
          </p:nvPr>
        </p:nvSpPr>
        <p:spPr/>
        <p:txBody>
          <a:bodyPr/>
          <a:lstStyle/>
          <a:p>
            <a:fld id="{25E036D3-E919-48E1-9376-BE32FC95FC44}" type="slidenum">
              <a:rPr lang="en-GB" smtClean="0"/>
              <a:t>‹#›</a:t>
            </a:fld>
            <a:endParaRPr lang="en-GB"/>
          </a:p>
        </p:txBody>
      </p:sp>
    </p:spTree>
    <p:extLst>
      <p:ext uri="{BB962C8B-B14F-4D97-AF65-F5344CB8AC3E}">
        <p14:creationId xmlns:p14="http://schemas.microsoft.com/office/powerpoint/2010/main" val="1283367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5EA24-AA87-4DF7-8B22-4442A36C91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822099F-CD37-4395-BF7D-5DE1056F89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B7724A7-5F46-482C-8F15-EA237F0951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68F954-4B2F-4FDF-9C61-93ADB0F151C1}"/>
              </a:ext>
            </a:extLst>
          </p:cNvPr>
          <p:cNvSpPr>
            <a:spLocks noGrp="1"/>
          </p:cNvSpPr>
          <p:nvPr>
            <p:ph type="dt" sz="half" idx="10"/>
          </p:nvPr>
        </p:nvSpPr>
        <p:spPr/>
        <p:txBody>
          <a:bodyPr/>
          <a:lstStyle/>
          <a:p>
            <a:fld id="{ACA34E4C-35A0-43FC-AAEB-35B1BB4E5BE1}" type="datetimeFigureOut">
              <a:rPr lang="en-GB" smtClean="0"/>
              <a:t>10/04/2024</a:t>
            </a:fld>
            <a:endParaRPr lang="en-GB"/>
          </a:p>
        </p:txBody>
      </p:sp>
      <p:sp>
        <p:nvSpPr>
          <p:cNvPr id="6" name="Footer Placeholder 5">
            <a:extLst>
              <a:ext uri="{FF2B5EF4-FFF2-40B4-BE49-F238E27FC236}">
                <a16:creationId xmlns:a16="http://schemas.microsoft.com/office/drawing/2014/main" id="{19473A67-39F6-4992-B590-B061A4DBDE4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53EF4B8-947B-4524-8A21-83BBEFA8CF0C}"/>
              </a:ext>
            </a:extLst>
          </p:cNvPr>
          <p:cNvSpPr>
            <a:spLocks noGrp="1"/>
          </p:cNvSpPr>
          <p:nvPr>
            <p:ph type="sldNum" sz="quarter" idx="12"/>
          </p:nvPr>
        </p:nvSpPr>
        <p:spPr/>
        <p:txBody>
          <a:bodyPr/>
          <a:lstStyle/>
          <a:p>
            <a:fld id="{25E036D3-E919-48E1-9376-BE32FC95FC44}" type="slidenum">
              <a:rPr lang="en-GB" smtClean="0"/>
              <a:t>‹#›</a:t>
            </a:fld>
            <a:endParaRPr lang="en-GB"/>
          </a:p>
        </p:txBody>
      </p:sp>
    </p:spTree>
    <p:extLst>
      <p:ext uri="{BB962C8B-B14F-4D97-AF65-F5344CB8AC3E}">
        <p14:creationId xmlns:p14="http://schemas.microsoft.com/office/powerpoint/2010/main" val="3427110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image" Target="../media/image2.jpe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9.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0.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CDABA7-D882-4390-B1AD-5777EF251A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14C6FC5-F32D-4AC1-8812-F17A7F6AA0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E4D7C17-639B-4FB3-8A99-F8B61EA83C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A34E4C-35A0-43FC-AAEB-35B1BB4E5BE1}" type="datetimeFigureOut">
              <a:rPr lang="en-GB" smtClean="0"/>
              <a:t>10/04/2024</a:t>
            </a:fld>
            <a:endParaRPr lang="en-GB"/>
          </a:p>
        </p:txBody>
      </p:sp>
      <p:sp>
        <p:nvSpPr>
          <p:cNvPr id="5" name="Footer Placeholder 4">
            <a:extLst>
              <a:ext uri="{FF2B5EF4-FFF2-40B4-BE49-F238E27FC236}">
                <a16:creationId xmlns:a16="http://schemas.microsoft.com/office/drawing/2014/main" id="{F041DA6A-FD60-436F-8202-7EFD47B2E9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C3FA6F1-5E87-447F-B9C0-5C24C90E46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E036D3-E919-48E1-9376-BE32FC95FC44}" type="slidenum">
              <a:rPr lang="en-GB" smtClean="0"/>
              <a:t>‹#›</a:t>
            </a:fld>
            <a:endParaRPr lang="en-GB"/>
          </a:p>
        </p:txBody>
      </p:sp>
    </p:spTree>
    <p:extLst>
      <p:ext uri="{BB962C8B-B14F-4D97-AF65-F5344CB8AC3E}">
        <p14:creationId xmlns:p14="http://schemas.microsoft.com/office/powerpoint/2010/main" val="3377360478"/>
      </p:ext>
    </p:extLst>
  </p:cSld>
  <p:clrMap bg1="lt1" tx1="dk1" bg2="lt2" tx2="dk2" accent1="accent1" accent2="accent2" accent3="accent3" accent4="accent4" accent5="accent5" accent6="accent6" hlink="hlink" folHlink="folHlink"/>
  <p:sldLayoutIdLst>
    <p:sldLayoutId id="2147483836" r:id="rId1"/>
    <p:sldLayoutId id="2147483845" r:id="rId2"/>
    <p:sldLayoutId id="2147483840" r:id="rId3"/>
    <p:sldLayoutId id="2147483842" r:id="rId4"/>
    <p:sldLayoutId id="2147483653" r:id="rId5"/>
    <p:sldLayoutId id="2147483654" r:id="rId6"/>
    <p:sldLayoutId id="2147483663" r:id="rId7"/>
    <p:sldLayoutId id="2147483656" r:id="rId8"/>
    <p:sldLayoutId id="2147483668"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latin typeface="Poppins Light" panose="020B0604020202020204" charset="0"/>
              </a:defRPr>
            </a:lvl1pPr>
          </a:lstStyle>
          <a:p>
            <a:fld id="{1D8BD707-D9CF-40AE-B4C6-C98DA3205C09}" type="datetimeFigureOut">
              <a:rPr lang="en-US" smtClean="0"/>
              <a:pPr/>
              <a:t>4/10/2024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latin typeface="Poppins Light" panose="020B0604020202020204" charset="0"/>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latin typeface="Poppins Light" panose="020B0604020202020204" charset="0"/>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844" r:id="rId2"/>
    <p:sldLayoutId id="2147483837" r:id="rId3"/>
  </p:sldLayoutIdLst>
  <p:txStyles>
    <p:titleStyle>
      <a:lvl1pPr algn="ctr" defTabSz="914400" rtl="0" eaLnBrk="1" latinLnBrk="0" hangingPunct="1">
        <a:spcBef>
          <a:spcPct val="0"/>
        </a:spcBef>
        <a:buNone/>
        <a:defRPr sz="4400" kern="1200">
          <a:solidFill>
            <a:schemeClr val="tx1"/>
          </a:solidFill>
          <a:latin typeface="Poppins Light" panose="020B060402020202020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Poppins Light" panose="020B060402020202020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Poppins Light" panose="020B060402020202020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Poppins Light" panose="020B060402020202020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Poppins Light" panose="020B060402020202020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Poppins Light" panose="020B060402020202020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E7B066-B15F-424A-A051-135BF8E23F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F117C37-5587-412C-A44A-3E07C30922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F7D895A-D534-430A-8C01-7F3A582B4E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DA2C74-0225-425E-AC8E-7C767EFF3FD1}" type="datetimeFigureOut">
              <a:rPr lang="en-GB" smtClean="0"/>
              <a:t>10/04/2024</a:t>
            </a:fld>
            <a:endParaRPr lang="en-GB"/>
          </a:p>
        </p:txBody>
      </p:sp>
      <p:sp>
        <p:nvSpPr>
          <p:cNvPr id="5" name="Footer Placeholder 4">
            <a:extLst>
              <a:ext uri="{FF2B5EF4-FFF2-40B4-BE49-F238E27FC236}">
                <a16:creationId xmlns:a16="http://schemas.microsoft.com/office/drawing/2014/main" id="{3E1BA9A3-642E-4343-9B73-D6B3D1E466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99A474A-8D37-4196-8902-646FE6911D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D223DE-8501-47CB-B641-F20D9EADC2EE}" type="slidenum">
              <a:rPr lang="en-GB" smtClean="0"/>
              <a:t>‹#›</a:t>
            </a:fld>
            <a:endParaRPr lang="en-GB"/>
          </a:p>
        </p:txBody>
      </p:sp>
    </p:spTree>
    <p:extLst>
      <p:ext uri="{BB962C8B-B14F-4D97-AF65-F5344CB8AC3E}">
        <p14:creationId xmlns:p14="http://schemas.microsoft.com/office/powerpoint/2010/main" val="1729371111"/>
      </p:ext>
    </p:extLst>
  </p:cSld>
  <p:clrMap bg1="lt1" tx1="dk1" bg2="lt2" tx2="dk2" accent1="accent1" accent2="accent2" accent3="accent3" accent4="accent4" accent5="accent5" accent6="accent6" hlink="hlink" folHlink="folHlink"/>
  <p:sldLayoutIdLst>
    <p:sldLayoutId id="214748385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U:\My User Profile\tim.guest\Desktop\Ppt background.jp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F1BC94-A343-B44B-B2B2-5B238D626B8E}" type="datetimeFigureOut">
              <a:rPr lang="en-US" smtClean="0"/>
              <a:t>4/10/2024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FA8593-0BBA-7F48-8F32-2E8CD1832156}" type="slidenum">
              <a:rPr lang="en-US" smtClean="0"/>
              <a:t>‹#›</a:t>
            </a:fld>
            <a:endParaRPr lang="en-US"/>
          </a:p>
        </p:txBody>
      </p:sp>
    </p:spTree>
    <p:extLst>
      <p:ext uri="{BB962C8B-B14F-4D97-AF65-F5344CB8AC3E}">
        <p14:creationId xmlns:p14="http://schemas.microsoft.com/office/powerpoint/2010/main" val="3766943749"/>
      </p:ext>
    </p:extLst>
  </p:cSld>
  <p:clrMap bg1="lt1" tx1="dk1" bg2="lt2" tx2="dk2" accent1="accent1" accent2="accent2" accent3="accent3" accent4="accent4" accent5="accent5" accent6="accent6" hlink="hlink" folHlink="folHlink"/>
  <p:sldLayoutIdLst>
    <p:sldLayoutId id="2147483650" r:id="rId1"/>
    <p:sldLayoutId id="2147483852" r:id="rId2"/>
    <p:sldLayoutId id="2147483849" r:id="rId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4/10/2024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253749158"/>
      </p:ext>
    </p:extLst>
  </p:cSld>
  <p:clrMap bg1="lt1" tx1="dk1" bg2="lt2" tx2="dk2" accent1="accent1" accent2="accent2" accent3="accent3" accent4="accent4" accent5="accent5" accent6="accent6" hlink="hlink" folHlink="folHlink"/>
  <p:sldLayoutIdLst>
    <p:sldLayoutId id="2147483667" r:id="rId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0C8C74-8C31-1D4B-F65F-EEF2A57AB2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7886F57-0B71-1F78-8569-05C592C1AE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091199C-BD75-707D-26D9-2913415646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291E1C-16DC-490E-A8AB-7D631FDE2B92}" type="datetimeFigureOut">
              <a:rPr lang="en-GB" smtClean="0"/>
              <a:t>10/04/2024</a:t>
            </a:fld>
            <a:endParaRPr lang="en-GB"/>
          </a:p>
        </p:txBody>
      </p:sp>
      <p:sp>
        <p:nvSpPr>
          <p:cNvPr id="5" name="Footer Placeholder 4">
            <a:extLst>
              <a:ext uri="{FF2B5EF4-FFF2-40B4-BE49-F238E27FC236}">
                <a16:creationId xmlns:a16="http://schemas.microsoft.com/office/drawing/2014/main" id="{913D4F8B-81D2-4B31-64DC-BD94193626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0781BFC-4292-1C9D-0B7E-873F555E9C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12EB75-9E4A-43B4-9679-D8E2A4471543}" type="slidenum">
              <a:rPr lang="en-GB" smtClean="0"/>
              <a:t>‹#›</a:t>
            </a:fld>
            <a:endParaRPr lang="en-GB"/>
          </a:p>
        </p:txBody>
      </p:sp>
    </p:spTree>
    <p:extLst>
      <p:ext uri="{BB962C8B-B14F-4D97-AF65-F5344CB8AC3E}">
        <p14:creationId xmlns:p14="http://schemas.microsoft.com/office/powerpoint/2010/main" val="3660244237"/>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2E10C-D3FF-4BCF-B5C5-81DCAEF6A827}"/>
              </a:ext>
            </a:extLst>
          </p:cNvPr>
          <p:cNvSpPr>
            <a:spLocks noGrp="1"/>
          </p:cNvSpPr>
          <p:nvPr>
            <p:ph type="title"/>
          </p:nvPr>
        </p:nvSpPr>
        <p:spPr>
          <a:xfrm>
            <a:off x="515938" y="435166"/>
            <a:ext cx="10837862" cy="1255523"/>
          </a:xfrm>
          <a:prstGeom prst="rect">
            <a:avLst/>
          </a:prstGeom>
        </p:spPr>
        <p:txBody>
          <a:bodyPr vert="horz" lIns="0" tIns="144000" rIns="91440" bIns="45720" rtlCol="0" anchor="t" anchorCtr="0">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F4A474E-7C1F-450B-9876-416ACB928C9C}"/>
              </a:ext>
            </a:extLst>
          </p:cNvPr>
          <p:cNvSpPr>
            <a:spLocks noGrp="1"/>
          </p:cNvSpPr>
          <p:nvPr>
            <p:ph type="body" idx="1"/>
          </p:nvPr>
        </p:nvSpPr>
        <p:spPr>
          <a:xfrm>
            <a:off x="515938" y="1700404"/>
            <a:ext cx="10837862" cy="4032250"/>
          </a:xfrm>
          <a:prstGeom prst="rect">
            <a:avLst/>
          </a:prstGeom>
        </p:spPr>
        <p:txBody>
          <a:bodyPr vert="horz" lIns="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EC841AA-6C74-4CCB-AD1E-A86AFF7C66BD}"/>
              </a:ext>
            </a:extLst>
          </p:cNvPr>
          <p:cNvSpPr>
            <a:spLocks noGrp="1"/>
          </p:cNvSpPr>
          <p:nvPr>
            <p:ph type="dt" sz="half" idx="2"/>
          </p:nvPr>
        </p:nvSpPr>
        <p:spPr>
          <a:xfrm>
            <a:off x="862490" y="6301740"/>
            <a:ext cx="1393031" cy="213348"/>
          </a:xfrm>
          <a:prstGeom prst="rect">
            <a:avLst/>
          </a:prstGeom>
        </p:spPr>
        <p:txBody>
          <a:bodyPr vert="horz" lIns="91440" tIns="45720" rIns="91440" bIns="0" rtlCol="0" anchor="b" anchorCtr="0"/>
          <a:lstStyle>
            <a:lvl1pPr algn="l">
              <a:defRPr sz="800">
                <a:solidFill>
                  <a:schemeClr val="accent2"/>
                </a:solidFill>
              </a:defRPr>
            </a:lvl1pPr>
          </a:lstStyle>
          <a:p>
            <a:r>
              <a:rPr lang="en-GB"/>
              <a:t>24/01/2019</a:t>
            </a:r>
          </a:p>
        </p:txBody>
      </p:sp>
      <p:sp>
        <p:nvSpPr>
          <p:cNvPr id="5" name="Footer Placeholder 4">
            <a:extLst>
              <a:ext uri="{FF2B5EF4-FFF2-40B4-BE49-F238E27FC236}">
                <a16:creationId xmlns:a16="http://schemas.microsoft.com/office/drawing/2014/main" id="{2ABE9894-4BDE-4612-A51A-A24115D50182}"/>
              </a:ext>
            </a:extLst>
          </p:cNvPr>
          <p:cNvSpPr>
            <a:spLocks noGrp="1"/>
          </p:cNvSpPr>
          <p:nvPr>
            <p:ph type="ftr" sz="quarter" idx="3"/>
          </p:nvPr>
        </p:nvSpPr>
        <p:spPr>
          <a:xfrm>
            <a:off x="2356009" y="6301740"/>
            <a:ext cx="4114800" cy="213348"/>
          </a:xfrm>
          <a:prstGeom prst="rect">
            <a:avLst/>
          </a:prstGeom>
        </p:spPr>
        <p:txBody>
          <a:bodyPr vert="horz" lIns="91440" tIns="45720" rIns="91440" bIns="0" rtlCol="0" anchor="b" anchorCtr="0"/>
          <a:lstStyle>
            <a:lvl1pPr algn="l">
              <a:defRPr sz="800">
                <a:solidFill>
                  <a:schemeClr val="accent2"/>
                </a:solidFill>
              </a:defRPr>
            </a:lvl1pPr>
          </a:lstStyle>
          <a:p>
            <a:endParaRPr lang="en-GB"/>
          </a:p>
        </p:txBody>
      </p:sp>
      <p:sp>
        <p:nvSpPr>
          <p:cNvPr id="6" name="Slide Number Placeholder 5">
            <a:extLst>
              <a:ext uri="{FF2B5EF4-FFF2-40B4-BE49-F238E27FC236}">
                <a16:creationId xmlns:a16="http://schemas.microsoft.com/office/drawing/2014/main" id="{8656DE8A-AAB0-4758-970A-6F04CD71BFAF}"/>
              </a:ext>
            </a:extLst>
          </p:cNvPr>
          <p:cNvSpPr>
            <a:spLocks noGrp="1"/>
          </p:cNvSpPr>
          <p:nvPr>
            <p:ph type="sldNum" sz="quarter" idx="4"/>
          </p:nvPr>
        </p:nvSpPr>
        <p:spPr>
          <a:xfrm>
            <a:off x="515938" y="6301740"/>
            <a:ext cx="246062" cy="213348"/>
          </a:xfrm>
          <a:prstGeom prst="rect">
            <a:avLst/>
          </a:prstGeom>
        </p:spPr>
        <p:txBody>
          <a:bodyPr vert="horz" lIns="0" tIns="45720" rIns="91440" bIns="0" rtlCol="0" anchor="b" anchorCtr="0"/>
          <a:lstStyle>
            <a:lvl1pPr algn="l">
              <a:defRPr sz="800" b="1">
                <a:solidFill>
                  <a:schemeClr val="accent2"/>
                </a:solidFill>
              </a:defRPr>
            </a:lvl1pPr>
          </a:lstStyle>
          <a:p>
            <a:fld id="{4F75ABD7-7F34-4AF5-8498-73523888B7A3}" type="slidenum">
              <a:rPr lang="en-GB" smtClean="0"/>
              <a:pPr/>
              <a:t>‹#›</a:t>
            </a:fld>
            <a:endParaRPr lang="en-GB"/>
          </a:p>
        </p:txBody>
      </p:sp>
      <p:cxnSp>
        <p:nvCxnSpPr>
          <p:cNvPr id="12" name="Straight Connector 11">
            <a:extLst>
              <a:ext uri="{FF2B5EF4-FFF2-40B4-BE49-F238E27FC236}">
                <a16:creationId xmlns:a16="http://schemas.microsoft.com/office/drawing/2014/main" id="{93748E85-8F04-444F-8AA0-4E537A82064C}"/>
              </a:ext>
            </a:extLst>
          </p:cNvPr>
          <p:cNvCxnSpPr>
            <a:cxnSpLocks/>
          </p:cNvCxnSpPr>
          <p:nvPr userDrawn="1"/>
        </p:nvCxnSpPr>
        <p:spPr>
          <a:xfrm>
            <a:off x="392996" y="435166"/>
            <a:ext cx="11303705" cy="1"/>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153654D0-0C33-4F65-9830-04E5CEB40BB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5387" y="295276"/>
            <a:ext cx="435216" cy="279781"/>
          </a:xfrm>
          <a:prstGeom prst="rect">
            <a:avLst/>
          </a:prstGeom>
        </p:spPr>
      </p:pic>
      <p:pic>
        <p:nvPicPr>
          <p:cNvPr id="17" name="Picture 16">
            <a:extLst>
              <a:ext uri="{FF2B5EF4-FFF2-40B4-BE49-F238E27FC236}">
                <a16:creationId xmlns:a16="http://schemas.microsoft.com/office/drawing/2014/main" id="{F1F63474-298E-42BB-9DEA-B05F235083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853738" y="5984838"/>
            <a:ext cx="842962" cy="530250"/>
          </a:xfrm>
          <a:prstGeom prst="rect">
            <a:avLst/>
          </a:prstGeom>
        </p:spPr>
      </p:pic>
    </p:spTree>
    <p:extLst>
      <p:ext uri="{BB962C8B-B14F-4D97-AF65-F5344CB8AC3E}">
        <p14:creationId xmlns:p14="http://schemas.microsoft.com/office/powerpoint/2010/main" val="249254352"/>
      </p:ext>
    </p:extLst>
  </p:cSld>
  <p:clrMap bg1="lt1" tx1="dk1" bg2="lt2" tx2="dk2" accent1="accent1" accent2="accent2" accent3="accent3" accent4="accent4" accent5="accent5" accent6="accent6" hlink="hlink" folHlink="folHlink"/>
  <p:sldLayoutIdLst>
    <p:sldLayoutId id="2147483688" r:id="rId1"/>
    <p:sldLayoutId id="2147483677" r:id="rId2"/>
  </p:sldLayoutIdLst>
  <p:hf hdr="0"/>
  <p:txStyles>
    <p:titleStyle>
      <a:lvl1pPr algn="l" defTabSz="914446" rtl="0" eaLnBrk="1" latinLnBrk="0" hangingPunct="1">
        <a:lnSpc>
          <a:spcPts val="4100"/>
        </a:lnSpc>
        <a:spcBef>
          <a:spcPct val="0"/>
        </a:spcBef>
        <a:spcAft>
          <a:spcPts val="0"/>
        </a:spcAft>
        <a:buNone/>
        <a:defRPr sz="4000" b="1" kern="1200">
          <a:solidFill>
            <a:schemeClr val="accent1"/>
          </a:solidFill>
          <a:latin typeface="+mj-lt"/>
          <a:ea typeface="+mj-ea"/>
          <a:cs typeface="+mj-cs"/>
        </a:defRPr>
      </a:lvl1pPr>
    </p:titleStyle>
    <p:bodyStyle>
      <a:lvl1pPr marL="266713" indent="-266713" algn="l" defTabSz="914446" rtl="0" eaLnBrk="1" latinLnBrk="0" hangingPunct="1">
        <a:lnSpc>
          <a:spcPct val="90000"/>
        </a:lnSpc>
        <a:spcBef>
          <a:spcPts val="1000"/>
        </a:spcBef>
        <a:buSzPct val="80000"/>
        <a:buFontTx/>
        <a:buBlip>
          <a:blip r:embed="rId6"/>
        </a:buBlip>
        <a:defRPr sz="2400" kern="1200">
          <a:solidFill>
            <a:schemeClr val="tx1"/>
          </a:solidFill>
          <a:latin typeface="+mn-lt"/>
          <a:ea typeface="+mn-ea"/>
          <a:cs typeface="+mn-cs"/>
        </a:defRPr>
      </a:lvl1pPr>
      <a:lvl2pPr marL="541365" indent="-274652" algn="l" defTabSz="914446" rtl="0" eaLnBrk="1" latinLnBrk="0" hangingPunct="1">
        <a:lnSpc>
          <a:spcPct val="90000"/>
        </a:lnSpc>
        <a:spcBef>
          <a:spcPts val="500"/>
        </a:spcBef>
        <a:buClr>
          <a:schemeClr val="accent2"/>
        </a:buClr>
        <a:buFont typeface="Calibri" panose="020F0502020204030204" pitchFamily="34" charset="0"/>
        <a:buChar char="‒"/>
        <a:defRPr sz="2400" kern="1200">
          <a:solidFill>
            <a:schemeClr val="tx1"/>
          </a:solidFill>
          <a:latin typeface="+mn-lt"/>
          <a:ea typeface="+mn-ea"/>
          <a:cs typeface="+mn-cs"/>
        </a:defRPr>
      </a:lvl2pPr>
      <a:lvl3pPr marL="808078" indent="-266713" algn="l" defTabSz="914446" rtl="0" eaLnBrk="1" latinLnBrk="0" hangingPunct="1">
        <a:lnSpc>
          <a:spcPct val="90000"/>
        </a:lnSpc>
        <a:spcBef>
          <a:spcPts val="500"/>
        </a:spcBef>
        <a:buClr>
          <a:schemeClr val="accent2"/>
        </a:buClr>
        <a:buFont typeface="Calibri" panose="020F0502020204030204" pitchFamily="34" charset="0"/>
        <a:buChar char="‒"/>
        <a:defRPr sz="2400" kern="1200">
          <a:solidFill>
            <a:schemeClr val="tx1"/>
          </a:solidFill>
          <a:latin typeface="+mn-lt"/>
          <a:ea typeface="+mn-ea"/>
          <a:cs typeface="+mn-cs"/>
        </a:defRPr>
      </a:lvl3pPr>
      <a:lvl4pPr marL="1074792" indent="-266713" algn="l" defTabSz="914446" rtl="0" eaLnBrk="1" latinLnBrk="0" hangingPunct="1">
        <a:lnSpc>
          <a:spcPct val="90000"/>
        </a:lnSpc>
        <a:spcBef>
          <a:spcPts val="500"/>
        </a:spcBef>
        <a:buClr>
          <a:schemeClr val="accent2"/>
        </a:buClr>
        <a:buFont typeface="Calibri" panose="020F0502020204030204" pitchFamily="34" charset="0"/>
        <a:buChar char="‒"/>
        <a:defRPr sz="2400" kern="1200">
          <a:solidFill>
            <a:schemeClr val="tx1"/>
          </a:solidFill>
          <a:latin typeface="+mn-lt"/>
          <a:ea typeface="+mn-ea"/>
          <a:cs typeface="+mn-cs"/>
        </a:defRPr>
      </a:lvl4pPr>
      <a:lvl5pPr marL="1341505" indent="-266713" algn="l" defTabSz="914446" rtl="0" eaLnBrk="1" latinLnBrk="0" hangingPunct="1">
        <a:lnSpc>
          <a:spcPct val="90000"/>
        </a:lnSpc>
        <a:spcBef>
          <a:spcPts val="500"/>
        </a:spcBef>
        <a:buClr>
          <a:schemeClr val="accent2"/>
        </a:buClr>
        <a:buFont typeface="Calibri" panose="020F0502020204030204" pitchFamily="34" charset="0"/>
        <a:buChar char="‒"/>
        <a:defRPr sz="24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25">
          <p15:clr>
            <a:srgbClr val="F26B43"/>
          </p15:clr>
        </p15:guide>
        <p15:guide id="3" orient="horz" pos="2341">
          <p15:clr>
            <a:srgbClr val="F26B43"/>
          </p15:clr>
        </p15:guide>
        <p15:guide id="4" orient="horz" pos="4110">
          <p15:clr>
            <a:srgbClr val="F26B43"/>
          </p15:clr>
        </p15:guide>
        <p15:guide id="5" pos="7151">
          <p15:clr>
            <a:srgbClr val="F26B43"/>
          </p15:clr>
        </p15:guide>
        <p15:guide id="6" orient="horz" pos="1071">
          <p15:clr>
            <a:srgbClr val="F26B43"/>
          </p15:clr>
        </p15:guide>
        <p15:guide id="7" orient="horz" pos="361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commons.wikimedia.org/wiki/File:42.4_kg_of_food_found_in_New_Zealand_household_rubbish_bins.jpg" TargetMode="External"/><Relationship Id="rId7" Type="http://schemas.openxmlformats.org/officeDocument/2006/relationships/hyperlink" Target="https://creativecommons.org/licenses/by-sa/3.0/" TargetMode="External"/><Relationship Id="rId2" Type="http://schemas.openxmlformats.org/officeDocument/2006/relationships/image" Target="../media/image9.jpeg"/><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hyperlink" Target="https://pixabay.com/en/cost-board-finance-money-business-1174922/" TargetMode="External"/><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hyperlink" Target="https://www.westoxon.gov.uk/housing/private-housing/advice-for-landlords-and-tenants/tenant-and-landlord-advice/damp-and-mould/" TargetMode="External"/><Relationship Id="rId5" Type="http://schemas.openxmlformats.org/officeDocument/2006/relationships/hyperlink" Target="https://www.oxford.gov.uk/info/20271/guidance_for_private_tenants/1129/preventing_damp_and_mould" TargetMode="External"/><Relationship Id="rId4" Type="http://schemas.openxmlformats.org/officeDocument/2006/relationships/hyperlink" Target="https://www.cherwell.gov.uk/info/251/repairs-safety-and-maintenance/235/damp-mould-and-condensation"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mailto:Housing.standards@cherwell-dc.gov.uk"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hyperlink" Target="mailto:customer.services@westoxon.gov.uk" TargetMode="External"/><Relationship Id="rId5" Type="http://schemas.openxmlformats.org/officeDocument/2006/relationships/hyperlink" Target="mailto:PSH@southandvale.gov.uk" TargetMode="External"/><Relationship Id="rId4" Type="http://schemas.openxmlformats.org/officeDocument/2006/relationships/hyperlink" Target="mailto:psst@oxford.gov.uk"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mailto:Fire.SafeandWell@Oxfordshire.gov.uk" TargetMode="External"/><Relationship Id="rId7" Type="http://schemas.openxmlformats.org/officeDocument/2006/relationships/hyperlink" Target="https://www.oxfordshire.gov.uk/residents/fire-and-public-safety/fire-and-rescue-service/safe-and-well-visit"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mailto:julie.jordan@oxfordshire.gov.uk" TargetMode="External"/><Relationship Id="rId5" Type="http://schemas.openxmlformats.org/officeDocument/2006/relationships/hyperlink" Target="mailto:fire.service@oxfordshire.gov.uk" TargetMode="External"/><Relationship Id="rId4" Type="http://schemas.openxmlformats.org/officeDocument/2006/relationships/hyperlink" Target="http://www.365alive.co.uk/"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hoop.eac.org.uk/"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hyperlink" Target="http://www.caox.org.uk/" TargetMode="External"/><Relationship Id="rId2" Type="http://schemas.openxmlformats.org/officeDocument/2006/relationships/hyperlink" Target="http://www.citizensadvice.org.uk/" TargetMode="External"/><Relationship Id="rId1" Type="http://schemas.openxmlformats.org/officeDocument/2006/relationships/slideLayout" Target="../slideLayouts/slideLayout16.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hyperlink" Target="https://www.oxfordshire.gov.uk/residents/social-and-health-care/adult-social-care/adult-social-care-services/living-home/keeping-warm"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3.jpeg"/><Relationship Id="rId7"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35.sv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hyperlink" Target="http://www.bhbh.org.uk/" TargetMode="External"/><Relationship Id="rId9"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9.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20.xml"/><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19.xml"/><Relationship Id="rId6" Type="http://schemas.openxmlformats.org/officeDocument/2006/relationships/hyperlink" Target="https://homestartoxford.org.uk/2023-updated-energy-and-cost-of-living-resource/" TargetMode="External"/><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hyperlink" Target="https://insight.oxfordshire.gov.uk/cms/system/files/documents/JSNA2022_Full_Oct22.pdf" TargetMode="External"/><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hyperlink" Target="https://pixabay.com/en/volunteers-hands-voluntary-help-2654008/" TargetMode="Externa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hyperlink" Target="https://askleo.com/what-is-facebook-fan-friday/" TargetMode="External"/><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s://www.firststepsnutrition.org/eating-well-early-years" TargetMode="External"/><Relationship Id="rId3" Type="http://schemas.openxmlformats.org/officeDocument/2006/relationships/hyperlink" Target="https://www.who.int/news-room/fact-sheets/detail/malnutrition" TargetMode="External"/><Relationship Id="rId7" Type="http://schemas.openxmlformats.org/officeDocument/2006/relationships/hyperlink" Target="https://learning.nspcc.org.uk/child-abuse-and-neglect/neglect#heading-top" TargetMode="External"/><Relationship Id="rId12" Type="http://schemas.openxmlformats.org/officeDocument/2006/relationships/hyperlink" Target="https://www.oscb.org.uk/safeguarding-themes/neglect/tools/" TargetMode="External"/><Relationship Id="rId2" Type="http://schemas.openxmlformats.org/officeDocument/2006/relationships/notesSlide" Target="../notesSlides/notesSlide21.xml"/><Relationship Id="rId1" Type="http://schemas.openxmlformats.org/officeDocument/2006/relationships/slideLayout" Target="../slideLayouts/slideLayout16.xml"/><Relationship Id="rId6" Type="http://schemas.openxmlformats.org/officeDocument/2006/relationships/hyperlink" Target="https://www.gov.uk/government/publications/school-food-standards-resources-for-schools/creating-a-culture-and-ethos-of-healthy-eating" TargetMode="External"/><Relationship Id="rId11" Type="http://schemas.openxmlformats.org/officeDocument/2006/relationships/hyperlink" Target="https://www.gov.uk/government/publications/example-menus-for-early-years-settings-in-england" TargetMode="External"/><Relationship Id="rId5" Type="http://schemas.openxmlformats.org/officeDocument/2006/relationships/hyperlink" Target="https://www.actionagainsthunger.org.uk/press-releases/predicted-impact-of-the-pandemic-on-child-malnutrition-is-devastating" TargetMode="External"/><Relationship Id="rId10" Type="http://schemas.openxmlformats.org/officeDocument/2006/relationships/hyperlink" Target="https://www.publichealth.hscni.net/sites/default/files/Nutrition%20Matters%20for%20the%20early%20years%200118.pdf" TargetMode="External"/><Relationship Id="rId4" Type="http://schemas.openxmlformats.org/officeDocument/2006/relationships/hyperlink" Target="https://www.nnedpro.org.uk/post/child-malnutrition-covid-19-in-the-uk" TargetMode="External"/><Relationship Id="rId9" Type="http://schemas.openxmlformats.org/officeDocument/2006/relationships/hyperlink" Target="https://foundationyears.org.uk/2021/02/healthy-eating-and-safe-food-preparation/?mc_cid=e234f8cb1c&amp;mc_eid=1909561be5"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firststepsnutrition.org/eating-well-early-years" TargetMode="External"/><Relationship Id="rId7" Type="http://schemas.openxmlformats.org/officeDocument/2006/relationships/hyperlink" Target="https://eatthemtodefeatthem.com/" TargetMode="External"/><Relationship Id="rId2" Type="http://schemas.openxmlformats.org/officeDocument/2006/relationships/notesSlide" Target="../notesSlides/notesSlide22.xml"/><Relationship Id="rId1" Type="http://schemas.openxmlformats.org/officeDocument/2006/relationships/slideLayout" Target="../slideLayouts/slideLayout18.xml"/><Relationship Id="rId6" Type="http://schemas.openxmlformats.org/officeDocument/2006/relationships/hyperlink" Target="https://www.gov.uk/government/publications/example-menus-for-early-years-settings-in-england" TargetMode="External"/><Relationship Id="rId5" Type="http://schemas.openxmlformats.org/officeDocument/2006/relationships/hyperlink" Target="https://www.publichealth.hscni.net/sites/default/files/Nutrition%20Matters%20for%20the%20early%20years%200118.pdf" TargetMode="External"/><Relationship Id="rId4" Type="http://schemas.openxmlformats.org/officeDocument/2006/relationships/hyperlink" Target="https://foundationyears.org.uk/2021/02/healthy-eating-and-safe-food-preparation/"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18.xml"/><Relationship Id="rId5" Type="http://schemas.openxmlformats.org/officeDocument/2006/relationships/hyperlink" Target="https://goodfoodoxford.org/" TargetMode="External"/><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18.xml"/><Relationship Id="rId6" Type="http://schemas.openxmlformats.org/officeDocument/2006/relationships/image" Target="../media/image53.png"/><Relationship Id="rId5" Type="http://schemas.openxmlformats.org/officeDocument/2006/relationships/hyperlink" Target="https://www.gov.uk/government/publications/the-eatwell-guide" TargetMode="External"/><Relationship Id="rId10" Type="http://schemas.openxmlformats.org/officeDocument/2006/relationships/hyperlink" Target="https://foundationyears.org.uk/eat-better-start-better/" TargetMode="External"/><Relationship Id="rId4" Type="http://schemas.openxmlformats.org/officeDocument/2006/relationships/image" Target="../media/image52.png"/><Relationship Id="rId9" Type="http://schemas.openxmlformats.org/officeDocument/2006/relationships/image" Target="../media/image56.png"/></Relationships>
</file>

<file path=ppt/slides/_rels/slide3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hyperlink" Target="https://svgsilh.com/image/2057307.html"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livewell.oxfordshire.gov.uk/Information/Public" TargetMode="External"/><Relationship Id="rId2" Type="http://schemas.openxmlformats.org/officeDocument/2006/relationships/hyperlink" Target="https://livewell.oxfordshire.gov.uk/?utm_medium=livewell&amp;utm_term=nil&amp;utm_content=&amp;utm_campaign=livewell"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 name="Rectangle 79">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Shape 81">
            <a:extLst>
              <a:ext uri="{FF2B5EF4-FFF2-40B4-BE49-F238E27FC236}">
                <a16:creationId xmlns:a16="http://schemas.microsoft.com/office/drawing/2014/main" id="{498F8FF6-43B4-494A-AF8F-123A4983E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608" y="-12700"/>
            <a:ext cx="5289386" cy="5000826"/>
          </a:xfrm>
          <a:custGeom>
            <a:avLst/>
            <a:gdLst>
              <a:gd name="connsiteX0" fmla="*/ 1825048 w 6355652"/>
              <a:gd name="connsiteY0" fmla="*/ 0 h 6050127"/>
              <a:gd name="connsiteX1" fmla="*/ 4530604 w 6355652"/>
              <a:gd name="connsiteY1" fmla="*/ 0 h 6050127"/>
              <a:gd name="connsiteX2" fmla="*/ 4692567 w 6355652"/>
              <a:gd name="connsiteY2" fmla="*/ 78022 h 6050127"/>
              <a:gd name="connsiteX3" fmla="*/ 6355652 w 6355652"/>
              <a:gd name="connsiteY3" fmla="*/ 2872301 h 6050127"/>
              <a:gd name="connsiteX4" fmla="*/ 3177826 w 6355652"/>
              <a:gd name="connsiteY4" fmla="*/ 6050127 h 6050127"/>
              <a:gd name="connsiteX5" fmla="*/ 0 w 6355652"/>
              <a:gd name="connsiteY5" fmla="*/ 2872301 h 6050127"/>
              <a:gd name="connsiteX6" fmla="*/ 1663086 w 6355652"/>
              <a:gd name="connsiteY6" fmla="*/ 78022 h 60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6050127">
                <a:moveTo>
                  <a:pt x="1825048" y="0"/>
                </a:moveTo>
                <a:lnTo>
                  <a:pt x="4530604" y="0"/>
                </a:lnTo>
                <a:lnTo>
                  <a:pt x="4692567" y="78022"/>
                </a:lnTo>
                <a:cubicBezTo>
                  <a:pt x="5683175" y="616152"/>
                  <a:pt x="6355652" y="1665694"/>
                  <a:pt x="6355652" y="2872301"/>
                </a:cubicBezTo>
                <a:cubicBezTo>
                  <a:pt x="6355652" y="4627366"/>
                  <a:pt x="4932891" y="6050127"/>
                  <a:pt x="3177826" y="6050127"/>
                </a:cubicBezTo>
                <a:cubicBezTo>
                  <a:pt x="1422761" y="6050127"/>
                  <a:pt x="0" y="4627366"/>
                  <a:pt x="0" y="2872301"/>
                </a:cubicBezTo>
                <a:cubicBezTo>
                  <a:pt x="0" y="1665694"/>
                  <a:pt x="672477" y="616152"/>
                  <a:pt x="1663086" y="78022"/>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Shape 83">
            <a:extLst>
              <a:ext uri="{FF2B5EF4-FFF2-40B4-BE49-F238E27FC236}">
                <a16:creationId xmlns:a16="http://schemas.microsoft.com/office/drawing/2014/main" id="{FE7142A8-393B-47A8-A092-8716623629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688" y="-12700"/>
            <a:ext cx="5289386" cy="5009716"/>
          </a:xfrm>
          <a:custGeom>
            <a:avLst/>
            <a:gdLst>
              <a:gd name="connsiteX0" fmla="*/ 1825048 w 6355652"/>
              <a:gd name="connsiteY0" fmla="*/ 0 h 6050127"/>
              <a:gd name="connsiteX1" fmla="*/ 4530604 w 6355652"/>
              <a:gd name="connsiteY1" fmla="*/ 0 h 6050127"/>
              <a:gd name="connsiteX2" fmla="*/ 4692567 w 6355652"/>
              <a:gd name="connsiteY2" fmla="*/ 78022 h 6050127"/>
              <a:gd name="connsiteX3" fmla="*/ 6355652 w 6355652"/>
              <a:gd name="connsiteY3" fmla="*/ 2872301 h 6050127"/>
              <a:gd name="connsiteX4" fmla="*/ 3177826 w 6355652"/>
              <a:gd name="connsiteY4" fmla="*/ 6050127 h 6050127"/>
              <a:gd name="connsiteX5" fmla="*/ 0 w 6355652"/>
              <a:gd name="connsiteY5" fmla="*/ 2872301 h 6050127"/>
              <a:gd name="connsiteX6" fmla="*/ 1663086 w 6355652"/>
              <a:gd name="connsiteY6" fmla="*/ 78022 h 60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6050127">
                <a:moveTo>
                  <a:pt x="1825048" y="0"/>
                </a:moveTo>
                <a:lnTo>
                  <a:pt x="4530604" y="0"/>
                </a:lnTo>
                <a:lnTo>
                  <a:pt x="4692567" y="78022"/>
                </a:lnTo>
                <a:cubicBezTo>
                  <a:pt x="5683175" y="616152"/>
                  <a:pt x="6355652" y="1665694"/>
                  <a:pt x="6355652" y="2872301"/>
                </a:cubicBezTo>
                <a:cubicBezTo>
                  <a:pt x="6355652" y="4627366"/>
                  <a:pt x="4932891" y="6050127"/>
                  <a:pt x="3177826" y="6050127"/>
                </a:cubicBezTo>
                <a:cubicBezTo>
                  <a:pt x="1422761" y="6050127"/>
                  <a:pt x="0" y="4627366"/>
                  <a:pt x="0" y="2872301"/>
                </a:cubicBezTo>
                <a:cubicBezTo>
                  <a:pt x="0" y="1665694"/>
                  <a:pt x="672477" y="616152"/>
                  <a:pt x="1663086" y="78022"/>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reeform: Shape 85">
            <a:extLst>
              <a:ext uri="{FF2B5EF4-FFF2-40B4-BE49-F238E27FC236}">
                <a16:creationId xmlns:a16="http://schemas.microsoft.com/office/drawing/2014/main" id="{EA14E168-70E6-4C9F-BB61-FCF0AF368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700" y="-12700"/>
            <a:ext cx="5239448" cy="4902669"/>
          </a:xfrm>
          <a:custGeom>
            <a:avLst/>
            <a:gdLst>
              <a:gd name="connsiteX0" fmla="*/ 1223006 w 5239448"/>
              <a:gd name="connsiteY0" fmla="*/ 0 h 4902669"/>
              <a:gd name="connsiteX1" fmla="*/ 3966508 w 5239448"/>
              <a:gd name="connsiteY1" fmla="*/ 0 h 4902669"/>
              <a:gd name="connsiteX2" fmla="*/ 4073429 w 5239448"/>
              <a:gd name="connsiteY2" fmla="*/ 64957 h 4902669"/>
              <a:gd name="connsiteX3" fmla="*/ 5239448 w 5239448"/>
              <a:gd name="connsiteY3" fmla="*/ 2257977 h 4902669"/>
              <a:gd name="connsiteX4" fmla="*/ 2594756 w 5239448"/>
              <a:gd name="connsiteY4" fmla="*/ 4902669 h 4902669"/>
              <a:gd name="connsiteX5" fmla="*/ 3795 w 5239448"/>
              <a:gd name="connsiteY5" fmla="*/ 2790975 h 4902669"/>
              <a:gd name="connsiteX6" fmla="*/ 0 w 5239448"/>
              <a:gd name="connsiteY6" fmla="*/ 2766110 h 4902669"/>
              <a:gd name="connsiteX7" fmla="*/ 0 w 5239448"/>
              <a:gd name="connsiteY7" fmla="*/ 1745670 h 4902669"/>
              <a:gd name="connsiteX8" fmla="*/ 33326 w 5239448"/>
              <a:gd name="connsiteY8" fmla="*/ 1597027 h 4902669"/>
              <a:gd name="connsiteX9" fmla="*/ 1116084 w 5239448"/>
              <a:gd name="connsiteY9" fmla="*/ 64957 h 490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39448" h="4902669">
                <a:moveTo>
                  <a:pt x="1223006" y="0"/>
                </a:moveTo>
                <a:lnTo>
                  <a:pt x="3966508" y="0"/>
                </a:lnTo>
                <a:lnTo>
                  <a:pt x="4073429" y="64957"/>
                </a:lnTo>
                <a:cubicBezTo>
                  <a:pt x="4776921" y="540227"/>
                  <a:pt x="5239448" y="1345088"/>
                  <a:pt x="5239448" y="2257977"/>
                </a:cubicBezTo>
                <a:cubicBezTo>
                  <a:pt x="5239448" y="3718600"/>
                  <a:pt x="4055379" y="4902669"/>
                  <a:pt x="2594756" y="4902669"/>
                </a:cubicBezTo>
                <a:cubicBezTo>
                  <a:pt x="1316711" y="4902669"/>
                  <a:pt x="250402" y="3996116"/>
                  <a:pt x="3795" y="2790975"/>
                </a:cubicBezTo>
                <a:lnTo>
                  <a:pt x="0" y="2766110"/>
                </a:lnTo>
                <a:lnTo>
                  <a:pt x="0" y="1745670"/>
                </a:lnTo>
                <a:lnTo>
                  <a:pt x="33326" y="1597027"/>
                </a:lnTo>
                <a:cubicBezTo>
                  <a:pt x="196388" y="963257"/>
                  <a:pt x="588464" y="421409"/>
                  <a:pt x="1116084" y="64957"/>
                </a:cubicBezTo>
                <a:close/>
              </a:path>
            </a:pathLst>
          </a:cu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0F4F5D8-0634-4765-B9FA-505CEECE4F7C}"/>
              </a:ext>
            </a:extLst>
          </p:cNvPr>
          <p:cNvSpPr>
            <a:spLocks noGrp="1"/>
          </p:cNvSpPr>
          <p:nvPr>
            <p:ph type="ctrTitle"/>
          </p:nvPr>
        </p:nvSpPr>
        <p:spPr>
          <a:xfrm>
            <a:off x="460353" y="463736"/>
            <a:ext cx="4326831" cy="2803292"/>
          </a:xfrm>
        </p:spPr>
        <p:txBody>
          <a:bodyPr>
            <a:normAutofit/>
          </a:bodyPr>
          <a:lstStyle/>
          <a:p>
            <a:r>
              <a:rPr lang="en-GB" sz="3700" i="1">
                <a:solidFill>
                  <a:schemeClr val="bg1"/>
                </a:solidFill>
              </a:rPr>
              <a:t>EVERY MOMENT( Visit) COUNTS – GOOD HOME VISITS AND POVERTY SUPPORT</a:t>
            </a:r>
            <a:endParaRPr lang="en-GB" sz="3700">
              <a:solidFill>
                <a:schemeClr val="bg1"/>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137ED1CC-2D69-4970-8384-2857C066199F}"/>
              </a:ext>
            </a:extLst>
          </p:cNvPr>
          <p:cNvSpPr>
            <a:spLocks noGrp="1"/>
          </p:cNvSpPr>
          <p:nvPr>
            <p:ph type="subTitle" idx="1"/>
          </p:nvPr>
        </p:nvSpPr>
        <p:spPr>
          <a:xfrm>
            <a:off x="584049" y="3368585"/>
            <a:ext cx="3909096" cy="749758"/>
          </a:xfrm>
        </p:spPr>
        <p:txBody>
          <a:bodyPr>
            <a:normAutofit/>
          </a:bodyPr>
          <a:lstStyle/>
          <a:p>
            <a:r>
              <a:rPr lang="en-GB" sz="2000">
                <a:solidFill>
                  <a:schemeClr val="bg1"/>
                </a:solidFill>
              </a:rPr>
              <a:t>Neglect Action Plan 2024 – Helping children and Families Thrive </a:t>
            </a:r>
          </a:p>
        </p:txBody>
      </p:sp>
      <p:sp>
        <p:nvSpPr>
          <p:cNvPr id="88" name="Graphic 212">
            <a:extLst>
              <a:ext uri="{FF2B5EF4-FFF2-40B4-BE49-F238E27FC236}">
                <a16:creationId xmlns:a16="http://schemas.microsoft.com/office/drawing/2014/main" id="{279CAF82-0ECF-42BE-8F37-F71941E5D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49933" y="15505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6">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pic>
        <p:nvPicPr>
          <p:cNvPr id="10" name="Picture 9" descr="A pile of food on a table&#10;&#10;Description automatically generated">
            <a:extLst>
              <a:ext uri="{FF2B5EF4-FFF2-40B4-BE49-F238E27FC236}">
                <a16:creationId xmlns:a16="http://schemas.microsoft.com/office/drawing/2014/main" id="{ECA0C80B-25BA-D600-0A1D-C98CA0FD8DE4}"/>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3425" r="11323" b="-3"/>
          <a:stretch/>
        </p:blipFill>
        <p:spPr>
          <a:xfrm>
            <a:off x="5666308" y="170244"/>
            <a:ext cx="2885716" cy="2885716"/>
          </a:xfrm>
          <a:custGeom>
            <a:avLst/>
            <a:gdLst/>
            <a:ahLst/>
            <a:cxnLst/>
            <a:rect l="l" t="t" r="r" b="b"/>
            <a:pathLst>
              <a:path w="2885716" h="2885716">
                <a:moveTo>
                  <a:pt x="1442858" y="0"/>
                </a:moveTo>
                <a:cubicBezTo>
                  <a:pt x="2239726" y="0"/>
                  <a:pt x="2885716" y="645990"/>
                  <a:pt x="2885716" y="1442858"/>
                </a:cubicBezTo>
                <a:cubicBezTo>
                  <a:pt x="2885716" y="2239726"/>
                  <a:pt x="2239726" y="2885716"/>
                  <a:pt x="1442858" y="2885716"/>
                </a:cubicBezTo>
                <a:cubicBezTo>
                  <a:pt x="645990" y="2885716"/>
                  <a:pt x="0" y="2239726"/>
                  <a:pt x="0" y="1442858"/>
                </a:cubicBezTo>
                <a:cubicBezTo>
                  <a:pt x="0" y="645990"/>
                  <a:pt x="645990" y="0"/>
                  <a:pt x="1442858" y="0"/>
                </a:cubicBezTo>
                <a:close/>
              </a:path>
            </a:pathLst>
          </a:custGeom>
        </p:spPr>
      </p:pic>
      <p:pic>
        <p:nvPicPr>
          <p:cNvPr id="8" name="Picture 7" descr="A chalkboard with arrows pointing to the word costs&#10;&#10;Description automatically generated">
            <a:extLst>
              <a:ext uri="{FF2B5EF4-FFF2-40B4-BE49-F238E27FC236}">
                <a16:creationId xmlns:a16="http://schemas.microsoft.com/office/drawing/2014/main" id="{6D912BA8-0A14-F895-CBF0-7E1FC4A09ABE}"/>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2362" r="13093" b="3"/>
          <a:stretch/>
        </p:blipFill>
        <p:spPr>
          <a:xfrm>
            <a:off x="8844338" y="10"/>
            <a:ext cx="3347663" cy="2986304"/>
          </a:xfrm>
          <a:custGeom>
            <a:avLst/>
            <a:gdLst/>
            <a:ahLst/>
            <a:cxnLst/>
            <a:rect l="l" t="t" r="r" b="b"/>
            <a:pathLst>
              <a:path w="3347663" h="2986314">
                <a:moveTo>
                  <a:pt x="458203" y="0"/>
                </a:moveTo>
                <a:lnTo>
                  <a:pt x="3126555" y="0"/>
                </a:lnTo>
                <a:lnTo>
                  <a:pt x="3175466" y="53815"/>
                </a:lnTo>
                <a:cubicBezTo>
                  <a:pt x="3239389" y="131273"/>
                  <a:pt x="3296932" y="214191"/>
                  <a:pt x="3347288" y="301766"/>
                </a:cubicBezTo>
                <a:lnTo>
                  <a:pt x="3347663" y="302487"/>
                </a:lnTo>
                <a:lnTo>
                  <a:pt x="3347663" y="2082469"/>
                </a:lnTo>
                <a:lnTo>
                  <a:pt x="3278648" y="2196072"/>
                </a:lnTo>
                <a:cubicBezTo>
                  <a:pt x="2956544" y="2672847"/>
                  <a:pt x="2411068" y="2986314"/>
                  <a:pt x="1792379" y="2986314"/>
                </a:cubicBezTo>
                <a:cubicBezTo>
                  <a:pt x="802475" y="2986314"/>
                  <a:pt x="0" y="2183839"/>
                  <a:pt x="0" y="1193935"/>
                </a:cubicBezTo>
                <a:cubicBezTo>
                  <a:pt x="0" y="760853"/>
                  <a:pt x="153599" y="363644"/>
                  <a:pt x="409292" y="53815"/>
                </a:cubicBezTo>
                <a:close/>
              </a:path>
            </a:pathLst>
          </a:custGeom>
        </p:spPr>
      </p:pic>
      <p:pic>
        <p:nvPicPr>
          <p:cNvPr id="4" name="Picture 3" descr="A group of children posing for a photo&#10;&#10;Description automatically generated with medium confidence">
            <a:extLst>
              <a:ext uri="{FF2B5EF4-FFF2-40B4-BE49-F238E27FC236}">
                <a16:creationId xmlns:a16="http://schemas.microsoft.com/office/drawing/2014/main" id="{E01EED27-BBD3-4C45-9644-EF4DDAFD2C82}"/>
              </a:ext>
            </a:extLst>
          </p:cNvPr>
          <p:cNvPicPr/>
          <p:nvPr/>
        </p:nvPicPr>
        <p:blipFill rotWithShape="1">
          <a:blip r:embed="rId6">
            <a:extLst>
              <a:ext uri="{28A0092B-C50C-407E-A947-70E740481C1C}">
                <a14:useLocalDpi xmlns:a14="http://schemas.microsoft.com/office/drawing/2010/main" val="0"/>
              </a:ext>
            </a:extLst>
          </a:blip>
          <a:srcRect l="21089" r="32162" b="-1"/>
          <a:stretch/>
        </p:blipFill>
        <p:spPr>
          <a:xfrm>
            <a:off x="5940224" y="3122839"/>
            <a:ext cx="4783902" cy="3735161"/>
          </a:xfrm>
          <a:custGeom>
            <a:avLst/>
            <a:gdLst/>
            <a:ahLst/>
            <a:cxnLst/>
            <a:rect l="l" t="t" r="r" b="b"/>
            <a:pathLst>
              <a:path w="4783902" h="3735161">
                <a:moveTo>
                  <a:pt x="2391951" y="0"/>
                </a:moveTo>
                <a:cubicBezTo>
                  <a:pt x="3712988" y="0"/>
                  <a:pt x="4783902" y="1070915"/>
                  <a:pt x="4783902" y="2391951"/>
                </a:cubicBezTo>
                <a:cubicBezTo>
                  <a:pt x="4783902" y="2846058"/>
                  <a:pt x="4657359" y="3270609"/>
                  <a:pt x="4437611" y="3632264"/>
                </a:cubicBezTo>
                <a:lnTo>
                  <a:pt x="4370329" y="3735161"/>
                </a:lnTo>
                <a:lnTo>
                  <a:pt x="413573" y="3735161"/>
                </a:lnTo>
                <a:lnTo>
                  <a:pt x="346291" y="3632264"/>
                </a:lnTo>
                <a:cubicBezTo>
                  <a:pt x="126544" y="3270609"/>
                  <a:pt x="0" y="2846058"/>
                  <a:pt x="0" y="2391951"/>
                </a:cubicBezTo>
                <a:cubicBezTo>
                  <a:pt x="0" y="1070915"/>
                  <a:pt x="1070915" y="0"/>
                  <a:pt x="2391951" y="0"/>
                </a:cubicBezTo>
                <a:close/>
              </a:path>
            </a:pathLst>
          </a:custGeom>
        </p:spPr>
      </p:pic>
      <p:grpSp>
        <p:nvGrpSpPr>
          <p:cNvPr id="90"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984508" y="3194155"/>
            <a:ext cx="1054466" cy="469689"/>
            <a:chOff x="9841624" y="4115729"/>
            <a:chExt cx="602169" cy="268223"/>
          </a:xfrm>
          <a:solidFill>
            <a:schemeClr val="tx1"/>
          </a:solidFill>
        </p:grpSpPr>
        <p:sp>
          <p:nvSpPr>
            <p:cNvPr id="91" name="Freeform: Shape 90">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grpSp>
        <p:nvGrpSpPr>
          <p:cNvPr id="97" name="Graphic 185">
            <a:extLst>
              <a:ext uri="{FF2B5EF4-FFF2-40B4-BE49-F238E27FC236}">
                <a16:creationId xmlns:a16="http://schemas.microsoft.com/office/drawing/2014/main" id="{9D69F773-8C5C-486C-B033-51C7BB3B36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984508" y="3194155"/>
            <a:ext cx="1054466" cy="469689"/>
            <a:chOff x="9841624" y="4115729"/>
            <a:chExt cx="602169" cy="268223"/>
          </a:xfrm>
          <a:solidFill>
            <a:schemeClr val="tx1">
              <a:alpha val="20000"/>
            </a:schemeClr>
          </a:solidFill>
        </p:grpSpPr>
        <p:sp>
          <p:nvSpPr>
            <p:cNvPr id="98" name="Freeform: Shape 97">
              <a:extLst>
                <a:ext uri="{FF2B5EF4-FFF2-40B4-BE49-F238E27FC236}">
                  <a16:creationId xmlns:a16="http://schemas.microsoft.com/office/drawing/2014/main" id="{B1948534-1A91-4F84-8612-1C2B4C52FB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1FAA3112-9317-4953-B51A-BAD23D7DF5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3E7BE1D1-6120-4115-B796-7DE6B90C65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97B0F1BC-B7BD-4C24-84F9-190E76D9E0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B59CF39A-C85C-4CDA-82E5-A8835E7CA7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grpSp>
        <p:nvGrpSpPr>
          <p:cNvPr id="104" name="Graphic 185">
            <a:extLst>
              <a:ext uri="{FF2B5EF4-FFF2-40B4-BE49-F238E27FC236}">
                <a16:creationId xmlns:a16="http://schemas.microsoft.com/office/drawing/2014/main" id="{EEC0EF42-FB7F-40F4-9F83-19A3651C745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984508" y="3194155"/>
            <a:ext cx="1054466" cy="469689"/>
            <a:chOff x="9841624" y="4115729"/>
            <a:chExt cx="602169" cy="268223"/>
          </a:xfrm>
          <a:solidFill>
            <a:schemeClr val="bg1"/>
          </a:solidFill>
        </p:grpSpPr>
        <p:sp>
          <p:nvSpPr>
            <p:cNvPr id="105" name="Freeform: Shape 104">
              <a:extLst>
                <a:ext uri="{FF2B5EF4-FFF2-40B4-BE49-F238E27FC236}">
                  <a16:creationId xmlns:a16="http://schemas.microsoft.com/office/drawing/2014/main" id="{ECC34073-7A02-43A0-B4FB-819AC6430A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424CA304-6681-4FF9-A857-D79562307C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4F6FEDF2-6576-4B8E-81AF-84B914A1F0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8BE5E56F-A9D6-490C-AD4D-5F1B521A56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67E4C189-B44E-4E1C-B1AF-25081DA3DD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111" name="Oval 110">
            <a:extLst>
              <a:ext uri="{FF2B5EF4-FFF2-40B4-BE49-F238E27FC236}">
                <a16:creationId xmlns:a16="http://schemas.microsoft.com/office/drawing/2014/main" id="{033BC44A-0661-43B4-9C14-FD5963C226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12379" y="5678021"/>
            <a:ext cx="319941" cy="319941"/>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3" name="Oval 112">
            <a:extLst>
              <a:ext uri="{FF2B5EF4-FFF2-40B4-BE49-F238E27FC236}">
                <a16:creationId xmlns:a16="http://schemas.microsoft.com/office/drawing/2014/main" id="{BF7B0E8E-1D1E-4BA4-A360-D8A1FF31E4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12379" y="5678021"/>
            <a:ext cx="319941" cy="319941"/>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TextBox 10">
            <a:extLst>
              <a:ext uri="{FF2B5EF4-FFF2-40B4-BE49-F238E27FC236}">
                <a16:creationId xmlns:a16="http://schemas.microsoft.com/office/drawing/2014/main" id="{A13E20CC-4578-F9A9-B075-E9FC72DF70A9}"/>
              </a:ext>
            </a:extLst>
          </p:cNvPr>
          <p:cNvSpPr txBox="1"/>
          <p:nvPr/>
        </p:nvSpPr>
        <p:spPr>
          <a:xfrm>
            <a:off x="9884958" y="6657945"/>
            <a:ext cx="2307042"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3" tooltip="http://commons.wikimedia.org/wiki/File:42.4_kg_of_food_found_in_New_Zealand_household_rubbish_bins.jpg">
                  <a:extLst>
                    <a:ext uri="{A12FA001-AC4F-418D-AE19-62706E023703}">
                      <ahyp:hlinkClr xmlns:ahyp="http://schemas.microsoft.com/office/drawing/2018/hyperlinkcolor" val="tx"/>
                    </a:ext>
                  </a:extLst>
                </a:hlinkClick>
              </a:rPr>
              <a:t>This Photo</a:t>
            </a:r>
            <a:r>
              <a:rPr lang="en-GB" sz="700">
                <a:solidFill>
                  <a:srgbClr val="FFFFFF"/>
                </a:solidFill>
              </a:rPr>
              <a:t> by Unknown Author is licensed under </a:t>
            </a:r>
            <a:r>
              <a:rPr lang="en-GB" sz="700">
                <a:solidFill>
                  <a:srgbClr val="FFFFFF"/>
                </a:solidFill>
                <a:hlinkClick r:id="rId7" tooltip="https://creativecommons.org/licenses/by-sa/3.0/">
                  <a:extLst>
                    <a:ext uri="{A12FA001-AC4F-418D-AE19-62706E023703}">
                      <ahyp:hlinkClr xmlns:ahyp="http://schemas.microsoft.com/office/drawing/2018/hyperlinkcolor" val="tx"/>
                    </a:ext>
                  </a:extLst>
                </a:hlinkClick>
              </a:rPr>
              <a:t>CC BY-SA</a:t>
            </a:r>
            <a:endParaRPr lang="en-GB" sz="700">
              <a:solidFill>
                <a:srgbClr val="FFFFFF"/>
              </a:solidFill>
            </a:endParaRPr>
          </a:p>
        </p:txBody>
      </p:sp>
    </p:spTree>
    <p:extLst>
      <p:ext uri="{BB962C8B-B14F-4D97-AF65-F5344CB8AC3E}">
        <p14:creationId xmlns:p14="http://schemas.microsoft.com/office/powerpoint/2010/main" val="4177250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8B98AC5F-9139-46C6-BA3D-2F7FAD3B1151}"/>
              </a:ext>
            </a:extLst>
          </p:cNvPr>
          <p:cNvSpPr>
            <a:spLocks noGrp="1"/>
          </p:cNvSpPr>
          <p:nvPr>
            <p:ph type="title"/>
          </p:nvPr>
        </p:nvSpPr>
        <p:spPr/>
        <p:txBody>
          <a:bodyPr vert="horz" lIns="91440" tIns="45720" rIns="91440" bIns="45720" rtlCol="0" anchor="ctr">
            <a:normAutofit/>
          </a:bodyPr>
          <a:lstStyle/>
          <a:p>
            <a:r>
              <a:rPr lang="en-US"/>
              <a:t>Common issues – Excess Cold</a:t>
            </a:r>
          </a:p>
        </p:txBody>
      </p:sp>
      <p:sp>
        <p:nvSpPr>
          <p:cNvPr id="16"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01A5AFA2-4E3D-4E84-A55D-A12156782977}"/>
              </a:ext>
            </a:extLst>
          </p:cNvPr>
          <p:cNvSpPr txBox="1"/>
          <p:nvPr/>
        </p:nvSpPr>
        <p:spPr>
          <a:xfrm>
            <a:off x="5321808" y="1444752"/>
            <a:ext cx="6226724" cy="4775073"/>
          </a:xfrm>
        </p:spPr>
        <p:txBody>
          <a:bodyPr vert="horz" lIns="91440" tIns="45720" rIns="91440" bIns="45720" rtlCol="0">
            <a:normAutofit lnSpcReduction="10000"/>
          </a:bodyPr>
          <a:lstStyle/>
          <a:p>
            <a:pPr indent="-228600">
              <a:lnSpc>
                <a:spcPct val="90000"/>
              </a:lnSpc>
              <a:spcAft>
                <a:spcPts val="600"/>
              </a:spcAft>
              <a:buFont typeface="Arial" panose="020B0604020202020204" pitchFamily="34" charset="0"/>
              <a:buChar char="•"/>
            </a:pPr>
            <a:r>
              <a:rPr lang="en-US"/>
              <a:t>Disrepair to heating systems, broken or ill fitting windows will lead to “excess cold” as homes cannot be heated or efficiently kept warm.</a:t>
            </a:r>
          </a:p>
          <a:p>
            <a:pPr indent="-228600">
              <a:lnSpc>
                <a:spcPct val="90000"/>
              </a:lnSpc>
              <a:spcAft>
                <a:spcPts val="600"/>
              </a:spcAft>
              <a:buFont typeface="Arial" panose="020B0604020202020204" pitchFamily="34" charset="0"/>
              <a:buChar char="•"/>
            </a:pPr>
            <a:r>
              <a:rPr lang="en-US"/>
              <a:t>The thermal efficiency of the dwelling (insulation </a:t>
            </a:r>
            <a:r>
              <a:rPr lang="en-US" err="1"/>
              <a:t>etc</a:t>
            </a:r>
            <a:r>
              <a:rPr lang="en-US"/>
              <a:t>) is also important.</a:t>
            </a:r>
          </a:p>
          <a:p>
            <a:pPr indent="-228600">
              <a:lnSpc>
                <a:spcPct val="90000"/>
              </a:lnSpc>
              <a:spcAft>
                <a:spcPts val="600"/>
              </a:spcAft>
              <a:buFont typeface="Arial" panose="020B0604020202020204" pitchFamily="34" charset="0"/>
              <a:buChar char="•"/>
            </a:pPr>
            <a:r>
              <a:rPr lang="en-US"/>
              <a:t>Disrepair or poor thermal efficiency is often the cause of damp and </a:t>
            </a:r>
            <a:r>
              <a:rPr lang="en-US" err="1"/>
              <a:t>mould</a:t>
            </a:r>
            <a:r>
              <a:rPr lang="en-US"/>
              <a:t> in a property. The </a:t>
            </a:r>
            <a:r>
              <a:rPr lang="en-US" err="1"/>
              <a:t>mould</a:t>
            </a:r>
            <a:r>
              <a:rPr lang="en-US"/>
              <a:t> is related to condensation due to not being able to keep the property warm.</a:t>
            </a:r>
          </a:p>
          <a:p>
            <a:pPr indent="-228600">
              <a:lnSpc>
                <a:spcPct val="90000"/>
              </a:lnSpc>
              <a:spcAft>
                <a:spcPts val="600"/>
              </a:spcAft>
              <a:buFont typeface="Arial" panose="020B0604020202020204" pitchFamily="34" charset="0"/>
              <a:buChar char="•"/>
            </a:pPr>
            <a:endParaRPr lang="en-US"/>
          </a:p>
          <a:p>
            <a:pPr indent="-228600">
              <a:lnSpc>
                <a:spcPct val="90000"/>
              </a:lnSpc>
              <a:spcAft>
                <a:spcPts val="600"/>
              </a:spcAft>
              <a:buFont typeface="Arial" panose="020B0604020202020204" pitchFamily="34" charset="0"/>
              <a:buChar char="•"/>
            </a:pPr>
            <a:r>
              <a:rPr lang="en-US"/>
              <a:t>Under Excess Cold hazard, we are able to take action on disrepair to ensure heating is working and poor fitting windows are fixed and thermal efficiency is improved</a:t>
            </a:r>
          </a:p>
          <a:p>
            <a:pPr indent="-228600">
              <a:lnSpc>
                <a:spcPct val="90000"/>
              </a:lnSpc>
              <a:spcAft>
                <a:spcPts val="600"/>
              </a:spcAft>
              <a:buFont typeface="Arial" panose="020B0604020202020204" pitchFamily="34" charset="0"/>
              <a:buChar char="•"/>
            </a:pPr>
            <a:endParaRPr lang="en-US"/>
          </a:p>
          <a:p>
            <a:pPr indent="-228600">
              <a:lnSpc>
                <a:spcPct val="90000"/>
              </a:lnSpc>
              <a:spcAft>
                <a:spcPts val="600"/>
              </a:spcAft>
              <a:buFont typeface="Arial" panose="020B0604020202020204" pitchFamily="34" charset="0"/>
              <a:buChar char="•"/>
            </a:pPr>
            <a:r>
              <a:rPr lang="en-US"/>
              <a:t>Excess cold hazard scores much higher in the HHSRS risk assessment system than damp and </a:t>
            </a:r>
            <a:r>
              <a:rPr lang="en-US" err="1"/>
              <a:t>mould</a:t>
            </a:r>
            <a:r>
              <a:rPr lang="en-US"/>
              <a:t> hazard.</a:t>
            </a:r>
          </a:p>
          <a:p>
            <a:pPr indent="-228600">
              <a:lnSpc>
                <a:spcPct val="90000"/>
              </a:lnSpc>
              <a:spcAft>
                <a:spcPts val="600"/>
              </a:spcAft>
              <a:buFont typeface="Arial" panose="020B0604020202020204" pitchFamily="34" charset="0"/>
              <a:buChar char="•"/>
            </a:pPr>
            <a:r>
              <a:rPr lang="en-US"/>
              <a:t>It is much harder for us to take action where the dwelling has no defects and it is occupant lifestyle leading to damp and </a:t>
            </a:r>
            <a:r>
              <a:rPr lang="en-US" err="1"/>
              <a:t>mould</a:t>
            </a:r>
            <a:endParaRPr lang="en-US"/>
          </a:p>
        </p:txBody>
      </p:sp>
      <p:pic>
        <p:nvPicPr>
          <p:cNvPr id="4" name="Picture 3"/>
          <p:cNvPicPr>
            <a:picLocks noChangeAspect="1"/>
          </p:cNvPicPr>
          <p:nvPr/>
        </p:nvPicPr>
        <p:blipFill>
          <a:blip r:embed="rId3"/>
          <a:stretch>
            <a:fillRect/>
          </a:stretch>
        </p:blipFill>
        <p:spPr>
          <a:xfrm>
            <a:off x="869377" y="1690688"/>
            <a:ext cx="4119471" cy="3713988"/>
          </a:xfrm>
          <a:prstGeom prst="rect">
            <a:avLst/>
          </a:prstGeom>
        </p:spPr>
      </p:pic>
    </p:spTree>
    <p:extLst>
      <p:ext uri="{BB962C8B-B14F-4D97-AF65-F5344CB8AC3E}">
        <p14:creationId xmlns:p14="http://schemas.microsoft.com/office/powerpoint/2010/main" val="11450370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BFD698-C305-0549-82A6-C8C56F13AE15}"/>
              </a:ext>
            </a:extLst>
          </p:cNvPr>
          <p:cNvSpPr>
            <a:spLocks noGrp="1"/>
          </p:cNvSpPr>
          <p:nvPr>
            <p:ph type="title" idx="4294967295"/>
          </p:nvPr>
        </p:nvSpPr>
        <p:spPr>
          <a:xfrm>
            <a:off x="0" y="1154113"/>
            <a:ext cx="3200400" cy="4460875"/>
          </a:xfrm>
        </p:spPr>
        <p:txBody>
          <a:bodyPr>
            <a:normAutofit/>
          </a:bodyPr>
          <a:lstStyle/>
          <a:p>
            <a:r>
              <a:rPr lang="en-US">
                <a:solidFill>
                  <a:srgbClr val="FFFFFF"/>
                </a:solidFill>
              </a:rPr>
              <a:t>What do I need to look out for and do?</a:t>
            </a:r>
          </a:p>
        </p:txBody>
      </p:sp>
      <p:sp>
        <p:nvSpPr>
          <p:cNvPr id="3" name="Content Placeholder 2">
            <a:extLst>
              <a:ext uri="{FF2B5EF4-FFF2-40B4-BE49-F238E27FC236}">
                <a16:creationId xmlns:a16="http://schemas.microsoft.com/office/drawing/2014/main" id="{1587E04E-DFF1-6141-BBAA-59256CD20216}"/>
              </a:ext>
            </a:extLst>
          </p:cNvPr>
          <p:cNvSpPr>
            <a:spLocks noGrp="1"/>
          </p:cNvSpPr>
          <p:nvPr>
            <p:ph idx="4294967295"/>
          </p:nvPr>
        </p:nvSpPr>
        <p:spPr>
          <a:xfrm>
            <a:off x="4451668" y="419418"/>
            <a:ext cx="6907212" cy="5584825"/>
          </a:xfrm>
        </p:spPr>
        <p:txBody>
          <a:bodyPr anchor="ctr">
            <a:normAutofit/>
          </a:bodyPr>
          <a:lstStyle/>
          <a:p>
            <a:r>
              <a:rPr lang="en-US" sz="3200" b="1"/>
              <a:t>Use your common sense – if it was broken in your house, would you want it fixed?</a:t>
            </a:r>
          </a:p>
          <a:p>
            <a:r>
              <a:rPr lang="en-US" sz="2600"/>
              <a:t>Has the family mentioned anything that is broken or does not work?</a:t>
            </a:r>
          </a:p>
          <a:p>
            <a:r>
              <a:rPr lang="en-US" sz="2600"/>
              <a:t>Can you see any signs of damp and </a:t>
            </a:r>
            <a:r>
              <a:rPr lang="en-US" sz="2600" err="1"/>
              <a:t>mould</a:t>
            </a:r>
            <a:r>
              <a:rPr lang="en-US" sz="2600"/>
              <a:t> or other disrepair issues?</a:t>
            </a:r>
          </a:p>
          <a:p>
            <a:r>
              <a:rPr lang="en-US" sz="2600"/>
              <a:t>Check there is a smoke detector – is it working?</a:t>
            </a:r>
          </a:p>
          <a:p>
            <a:r>
              <a:rPr lang="en-US" sz="2600"/>
              <a:t>If you are concerned, make a referral to Environmental Health – please gain consent to pass on details or if not, we can give advice however cannot visit</a:t>
            </a:r>
          </a:p>
          <a:p>
            <a:pPr marL="0" indent="0">
              <a:buNone/>
            </a:pPr>
            <a:endParaRPr lang="en-US" sz="2600"/>
          </a:p>
          <a:p>
            <a:endParaRPr lang="en-US" sz="2600"/>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340984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BFD698-C305-0549-82A6-C8C56F13AE15}"/>
              </a:ext>
            </a:extLst>
          </p:cNvPr>
          <p:cNvSpPr>
            <a:spLocks noGrp="1"/>
          </p:cNvSpPr>
          <p:nvPr>
            <p:ph type="title" idx="4294967295"/>
          </p:nvPr>
        </p:nvSpPr>
        <p:spPr>
          <a:xfrm>
            <a:off x="0" y="1154113"/>
            <a:ext cx="3200400" cy="4460875"/>
          </a:xfrm>
        </p:spPr>
        <p:txBody>
          <a:bodyPr>
            <a:normAutofit/>
          </a:bodyPr>
          <a:lstStyle/>
          <a:p>
            <a:r>
              <a:rPr lang="en-US">
                <a:solidFill>
                  <a:srgbClr val="FFFFFF"/>
                </a:solidFill>
              </a:rPr>
              <a:t>Information required for a referral</a:t>
            </a:r>
          </a:p>
        </p:txBody>
      </p:sp>
      <p:sp>
        <p:nvSpPr>
          <p:cNvPr id="3" name="Content Placeholder 2">
            <a:extLst>
              <a:ext uri="{FF2B5EF4-FFF2-40B4-BE49-F238E27FC236}">
                <a16:creationId xmlns:a16="http://schemas.microsoft.com/office/drawing/2014/main" id="{1587E04E-DFF1-6141-BBAA-59256CD20216}"/>
              </a:ext>
            </a:extLst>
          </p:cNvPr>
          <p:cNvSpPr>
            <a:spLocks noGrp="1"/>
          </p:cNvSpPr>
          <p:nvPr>
            <p:ph idx="4294967295"/>
          </p:nvPr>
        </p:nvSpPr>
        <p:spPr>
          <a:xfrm>
            <a:off x="4451668" y="419418"/>
            <a:ext cx="6907212" cy="5584825"/>
          </a:xfrm>
        </p:spPr>
        <p:txBody>
          <a:bodyPr anchor="ctr">
            <a:normAutofit fontScale="92500"/>
          </a:bodyPr>
          <a:lstStyle/>
          <a:p>
            <a:r>
              <a:rPr lang="en-US" sz="2600"/>
              <a:t>Name of tenant</a:t>
            </a:r>
          </a:p>
          <a:p>
            <a:r>
              <a:rPr lang="en-US" sz="2600"/>
              <a:t>Tenants’ address</a:t>
            </a:r>
          </a:p>
          <a:p>
            <a:r>
              <a:rPr lang="en-US" sz="2600"/>
              <a:t>Your name, role and contact details</a:t>
            </a:r>
          </a:p>
          <a:p>
            <a:r>
              <a:rPr lang="en-US" sz="2600"/>
              <a:t>The problem / concern</a:t>
            </a:r>
          </a:p>
          <a:p>
            <a:r>
              <a:rPr lang="en-US" sz="2600"/>
              <a:t>Any vulnerable persons (Child / adults)</a:t>
            </a:r>
          </a:p>
          <a:p>
            <a:r>
              <a:rPr lang="en-US" sz="2600"/>
              <a:t>If the problem has been reported to the landlord – if so, when and what was the response?</a:t>
            </a:r>
          </a:p>
          <a:p>
            <a:r>
              <a:rPr lang="en-US" sz="2600" b="1"/>
              <a:t>If the visit should be arranged with you or if we can contact the tenants directly</a:t>
            </a:r>
          </a:p>
          <a:p>
            <a:r>
              <a:rPr lang="en-US" sz="2600"/>
              <a:t>If known - Landlord name</a:t>
            </a:r>
          </a:p>
          <a:p>
            <a:r>
              <a:rPr lang="en-US" sz="2600"/>
              <a:t>If known - Landlord contact details</a:t>
            </a:r>
          </a:p>
          <a:p>
            <a:r>
              <a:rPr lang="en-US" sz="2600"/>
              <a:t>We can find out the landlord details if really not known</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0793122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BFD698-C305-0549-82A6-C8C56F13AE15}"/>
              </a:ext>
            </a:extLst>
          </p:cNvPr>
          <p:cNvSpPr>
            <a:spLocks noGrp="1"/>
          </p:cNvSpPr>
          <p:nvPr>
            <p:ph type="title" idx="4294967295"/>
          </p:nvPr>
        </p:nvSpPr>
        <p:spPr>
          <a:xfrm>
            <a:off x="0" y="1154113"/>
            <a:ext cx="3200400" cy="4460875"/>
          </a:xfrm>
        </p:spPr>
        <p:txBody>
          <a:bodyPr>
            <a:normAutofit/>
          </a:bodyPr>
          <a:lstStyle/>
          <a:p>
            <a:r>
              <a:rPr lang="en-US">
                <a:solidFill>
                  <a:srgbClr val="FFFFFF"/>
                </a:solidFill>
              </a:rPr>
              <a:t>No names consultation</a:t>
            </a:r>
          </a:p>
        </p:txBody>
      </p:sp>
      <p:sp>
        <p:nvSpPr>
          <p:cNvPr id="3" name="Content Placeholder 2">
            <a:extLst>
              <a:ext uri="{FF2B5EF4-FFF2-40B4-BE49-F238E27FC236}">
                <a16:creationId xmlns:a16="http://schemas.microsoft.com/office/drawing/2014/main" id="{1587E04E-DFF1-6141-BBAA-59256CD20216}"/>
              </a:ext>
            </a:extLst>
          </p:cNvPr>
          <p:cNvSpPr>
            <a:spLocks noGrp="1"/>
          </p:cNvSpPr>
          <p:nvPr>
            <p:ph idx="4294967295"/>
          </p:nvPr>
        </p:nvSpPr>
        <p:spPr>
          <a:xfrm>
            <a:off x="4451668" y="419418"/>
            <a:ext cx="6907212" cy="5584825"/>
          </a:xfrm>
        </p:spPr>
        <p:txBody>
          <a:bodyPr anchor="ctr">
            <a:normAutofit/>
          </a:bodyPr>
          <a:lstStyle/>
          <a:p>
            <a:r>
              <a:rPr lang="en-US" sz="2600"/>
              <a:t>Email us if you want to discuss a case in confidence without giving the name or address of the tenant. </a:t>
            </a:r>
          </a:p>
          <a:p>
            <a:r>
              <a:rPr lang="en-US" sz="2600"/>
              <a:t>We cannot visit without informing the landlord – we are legally obliged to give notice of our visits</a:t>
            </a:r>
          </a:p>
          <a:p>
            <a:r>
              <a:rPr lang="en-US" sz="2600"/>
              <a:t>If we visit and find a serious risk then the Housing Act 2004 places a duty on the council to take action. This is why we are obliged to give notice of the visit.</a:t>
            </a:r>
          </a:p>
          <a:p>
            <a:pPr marL="0" indent="0">
              <a:buNone/>
            </a:pPr>
            <a:endParaRPr lang="en-US" sz="2600"/>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2869655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BFD698-C305-0549-82A6-C8C56F13AE15}"/>
              </a:ext>
            </a:extLst>
          </p:cNvPr>
          <p:cNvSpPr>
            <a:spLocks noGrp="1"/>
          </p:cNvSpPr>
          <p:nvPr>
            <p:ph type="title" idx="4294967295"/>
          </p:nvPr>
        </p:nvSpPr>
        <p:spPr>
          <a:xfrm>
            <a:off x="0" y="1154113"/>
            <a:ext cx="3200400" cy="4460875"/>
          </a:xfrm>
        </p:spPr>
        <p:txBody>
          <a:bodyPr>
            <a:normAutofit/>
          </a:bodyPr>
          <a:lstStyle/>
          <a:p>
            <a:r>
              <a:rPr lang="en-US">
                <a:solidFill>
                  <a:srgbClr val="FFFFFF"/>
                </a:solidFill>
              </a:rPr>
              <a:t>What happens if I make a referral or a tenant complains?</a:t>
            </a:r>
          </a:p>
        </p:txBody>
      </p:sp>
      <p:sp>
        <p:nvSpPr>
          <p:cNvPr id="3" name="Content Placeholder 2">
            <a:extLst>
              <a:ext uri="{FF2B5EF4-FFF2-40B4-BE49-F238E27FC236}">
                <a16:creationId xmlns:a16="http://schemas.microsoft.com/office/drawing/2014/main" id="{1587E04E-DFF1-6141-BBAA-59256CD20216}"/>
              </a:ext>
            </a:extLst>
          </p:cNvPr>
          <p:cNvSpPr>
            <a:spLocks noGrp="1"/>
          </p:cNvSpPr>
          <p:nvPr>
            <p:ph idx="4294967295"/>
          </p:nvPr>
        </p:nvSpPr>
        <p:spPr>
          <a:xfrm>
            <a:off x="4451668" y="419418"/>
            <a:ext cx="6907212" cy="5584825"/>
          </a:xfrm>
        </p:spPr>
        <p:txBody>
          <a:bodyPr anchor="ctr">
            <a:normAutofit fontScale="92500" lnSpcReduction="20000"/>
          </a:bodyPr>
          <a:lstStyle/>
          <a:p>
            <a:r>
              <a:rPr lang="en-US" sz="2600"/>
              <a:t>On receiving a referral, the tenants (or person referring) will be contacted to discuss the complaint.  </a:t>
            </a:r>
          </a:p>
          <a:p>
            <a:r>
              <a:rPr lang="en-US" sz="2600" b="1"/>
              <a:t>In order to inspect a property, we are legally required to give 24hrs notice to the owners and occupants and other interested parties (e.g. agents).</a:t>
            </a:r>
          </a:p>
          <a:p>
            <a:r>
              <a:rPr lang="en-US" sz="2600"/>
              <a:t>We can arrange the visit via social worker / health visitor – please make clear in your referral</a:t>
            </a:r>
          </a:p>
          <a:p>
            <a:r>
              <a:rPr lang="en-US" sz="2600"/>
              <a:t>Otherwise, we will arrange the visit with the tenant</a:t>
            </a:r>
          </a:p>
          <a:p>
            <a:r>
              <a:rPr lang="en-US" sz="2600"/>
              <a:t>Officers inspect the property. They will make notes and take photos of problems found.</a:t>
            </a:r>
          </a:p>
          <a:p>
            <a:r>
              <a:rPr lang="en-US" sz="2600"/>
              <a:t>After the visit, officers assess the property under the Housing Health and Safety Rating System. </a:t>
            </a:r>
          </a:p>
          <a:p>
            <a:r>
              <a:rPr lang="en-US" sz="2600"/>
              <a:t>From 01 September 2022, Oxford City Council requires all private rented homes to have a </a:t>
            </a:r>
            <a:r>
              <a:rPr lang="en-US" sz="2600" err="1"/>
              <a:t>licence</a:t>
            </a:r>
            <a:r>
              <a:rPr lang="en-US" sz="2600"/>
              <a:t> – this makes it easier to do “proactive” visits e.g. if a tenant is fearful of making a complaint</a:t>
            </a:r>
          </a:p>
          <a:p>
            <a:endParaRPr lang="en-US" sz="2600"/>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6589367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BFD698-C305-0549-82A6-C8C56F13AE15}"/>
              </a:ext>
            </a:extLst>
          </p:cNvPr>
          <p:cNvSpPr>
            <a:spLocks noGrp="1"/>
          </p:cNvSpPr>
          <p:nvPr>
            <p:ph type="title" idx="4294967295"/>
          </p:nvPr>
        </p:nvSpPr>
        <p:spPr>
          <a:xfrm>
            <a:off x="0" y="1154113"/>
            <a:ext cx="3200400" cy="4460875"/>
          </a:xfrm>
        </p:spPr>
        <p:txBody>
          <a:bodyPr>
            <a:normAutofit/>
          </a:bodyPr>
          <a:lstStyle/>
          <a:p>
            <a:r>
              <a:rPr lang="en-US">
                <a:solidFill>
                  <a:srgbClr val="FFFFFF"/>
                </a:solidFill>
              </a:rPr>
              <a:t>What happens after the assessment?</a:t>
            </a:r>
          </a:p>
        </p:txBody>
      </p:sp>
      <p:sp>
        <p:nvSpPr>
          <p:cNvPr id="3" name="Content Placeholder 2">
            <a:extLst>
              <a:ext uri="{FF2B5EF4-FFF2-40B4-BE49-F238E27FC236}">
                <a16:creationId xmlns:a16="http://schemas.microsoft.com/office/drawing/2014/main" id="{1587E04E-DFF1-6141-BBAA-59256CD20216}"/>
              </a:ext>
            </a:extLst>
          </p:cNvPr>
          <p:cNvSpPr>
            <a:spLocks noGrp="1"/>
          </p:cNvSpPr>
          <p:nvPr>
            <p:ph idx="4294967295"/>
          </p:nvPr>
        </p:nvSpPr>
        <p:spPr>
          <a:xfrm>
            <a:off x="4451668" y="419418"/>
            <a:ext cx="6907212" cy="5584825"/>
          </a:xfrm>
        </p:spPr>
        <p:txBody>
          <a:bodyPr anchor="ctr">
            <a:normAutofit lnSpcReduction="10000"/>
          </a:bodyPr>
          <a:lstStyle/>
          <a:p>
            <a:r>
              <a:rPr lang="en-US" sz="2600"/>
              <a:t>If we find significant hazards, we will require the owner to undertake improvement works</a:t>
            </a:r>
          </a:p>
          <a:p>
            <a:r>
              <a:rPr lang="en-US" sz="2600"/>
              <a:t>Most councils will informally request works, giving the owner time to complete the works</a:t>
            </a:r>
          </a:p>
          <a:p>
            <a:r>
              <a:rPr lang="en-US" sz="2600"/>
              <a:t>Or we may serve an Improvement Notice which is a legal notice requiring repair</a:t>
            </a:r>
          </a:p>
          <a:p>
            <a:r>
              <a:rPr lang="en-US" sz="2600"/>
              <a:t>Action will depend on the owner’s willingness to do works, previous history and seriousness of problem, tenants wishes and council corporate policy</a:t>
            </a:r>
          </a:p>
          <a:p>
            <a:r>
              <a:rPr lang="en-US" sz="2600"/>
              <a:t>Sometimes we may serve:</a:t>
            </a:r>
          </a:p>
          <a:p>
            <a:pPr lvl="1"/>
            <a:r>
              <a:rPr lang="en-US" sz="2200"/>
              <a:t>Hazard awareness notice – this simply advises the owner of problems but does not require them do to work</a:t>
            </a:r>
          </a:p>
          <a:p>
            <a:r>
              <a:rPr lang="en-US" sz="2600"/>
              <a:t>Tenants are informed of the action taken</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6014847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33C719-C8AD-4E1D-869E-64128B7E8C5E}"/>
              </a:ext>
            </a:extLst>
          </p:cNvPr>
          <p:cNvPicPr>
            <a:picLocks noChangeAspect="1"/>
          </p:cNvPicPr>
          <p:nvPr/>
        </p:nvPicPr>
        <p:blipFill rotWithShape="1">
          <a:blip r:embed="rId3"/>
          <a:srcRect l="29741" t="16549" r="47582" b="25189"/>
          <a:stretch/>
        </p:blipFill>
        <p:spPr>
          <a:xfrm>
            <a:off x="9027279" y="1690688"/>
            <a:ext cx="2651825" cy="3830413"/>
          </a:xfrm>
          <a:prstGeom prst="rect">
            <a:avLst/>
          </a:prstGeom>
        </p:spPr>
      </p:pic>
      <p:sp>
        <p:nvSpPr>
          <p:cNvPr id="3" name="Title 2"/>
          <p:cNvSpPr>
            <a:spLocks noGrp="1"/>
          </p:cNvSpPr>
          <p:nvPr>
            <p:ph type="title"/>
          </p:nvPr>
        </p:nvSpPr>
        <p:spPr/>
        <p:txBody>
          <a:bodyPr/>
          <a:lstStyle/>
          <a:p>
            <a:r>
              <a:rPr lang="en-GB"/>
              <a:t>Available advice: damp and mould</a:t>
            </a:r>
          </a:p>
        </p:txBody>
      </p:sp>
      <p:sp>
        <p:nvSpPr>
          <p:cNvPr id="5" name="Content Placeholder 4"/>
          <p:cNvSpPr>
            <a:spLocks noGrp="1"/>
          </p:cNvSpPr>
          <p:nvPr>
            <p:ph sz="half" idx="1"/>
          </p:nvPr>
        </p:nvSpPr>
        <p:spPr>
          <a:xfrm>
            <a:off x="838200" y="1513840"/>
            <a:ext cx="4919290" cy="4663123"/>
          </a:xfrm>
        </p:spPr>
        <p:txBody>
          <a:bodyPr>
            <a:normAutofit fontScale="85000" lnSpcReduction="20000"/>
          </a:bodyPr>
          <a:lstStyle/>
          <a:p>
            <a:pPr marL="0" indent="0">
              <a:buNone/>
            </a:pPr>
            <a:r>
              <a:rPr lang="en-GB">
                <a:hlinkClick r:id="rId4">
                  <a:extLst>
                    <a:ext uri="{A12FA001-AC4F-418D-AE19-62706E023703}">
                      <ahyp:hlinkClr xmlns:ahyp="http://schemas.microsoft.com/office/drawing/2018/hyperlinkcolor" val="tx"/>
                    </a:ext>
                  </a:extLst>
                </a:hlinkClick>
              </a:rPr>
              <a:t>Cherwell</a:t>
            </a:r>
          </a:p>
          <a:p>
            <a:pPr marL="0" indent="0">
              <a:buNone/>
            </a:pPr>
            <a:r>
              <a:rPr lang="en-GB">
                <a:hlinkClick r:id="rId4"/>
              </a:rPr>
              <a:t>https://www.cherwell.gov.uk/info/251/repairs-safety-and-maintenance/235/damp-mould-and-condensation</a:t>
            </a:r>
            <a:r>
              <a:rPr lang="en-GB"/>
              <a:t> </a:t>
            </a:r>
          </a:p>
          <a:p>
            <a:pPr marL="0" indent="0">
              <a:buNone/>
            </a:pPr>
            <a:r>
              <a:rPr lang="en-GB" u="sng"/>
              <a:t>Oxford City Council</a:t>
            </a:r>
          </a:p>
          <a:p>
            <a:r>
              <a:rPr lang="en-GB">
                <a:hlinkClick r:id="rId5"/>
              </a:rPr>
              <a:t>https://www.oxford.gov.uk/info/20271/guidance_for_private_tenants/1129/preventing_damp_and_mould</a:t>
            </a:r>
            <a:r>
              <a:rPr lang="en-GB"/>
              <a:t> </a:t>
            </a:r>
          </a:p>
          <a:p>
            <a:pPr marL="0" indent="0">
              <a:buNone/>
            </a:pPr>
            <a:r>
              <a:rPr lang="en-GB" u="sng"/>
              <a:t>West Oxfordshire </a:t>
            </a:r>
            <a:r>
              <a:rPr lang="en-GB">
                <a:hlinkClick r:id="rId6"/>
              </a:rPr>
              <a:t>https://www.westoxon.gov.uk/housing/private-housing/advice-for-landlords-and-tenants/tenant-and-landlord-advice/damp-and-mould/</a:t>
            </a:r>
            <a:r>
              <a:rPr lang="en-GB"/>
              <a:t> </a:t>
            </a:r>
          </a:p>
          <a:p>
            <a:endParaRPr lang="en-GB"/>
          </a:p>
        </p:txBody>
      </p:sp>
      <p:pic>
        <p:nvPicPr>
          <p:cNvPr id="7" name="Picture 6"/>
          <p:cNvPicPr>
            <a:picLocks noChangeAspect="1"/>
          </p:cNvPicPr>
          <p:nvPr/>
        </p:nvPicPr>
        <p:blipFill>
          <a:blip r:embed="rId7"/>
          <a:stretch>
            <a:fillRect/>
          </a:stretch>
        </p:blipFill>
        <p:spPr>
          <a:xfrm>
            <a:off x="5757490" y="1690688"/>
            <a:ext cx="2944485" cy="3972560"/>
          </a:xfrm>
          <a:prstGeom prst="rect">
            <a:avLst/>
          </a:prstGeom>
        </p:spPr>
      </p:pic>
    </p:spTree>
    <p:extLst>
      <p:ext uri="{BB962C8B-B14F-4D97-AF65-F5344CB8AC3E}">
        <p14:creationId xmlns:p14="http://schemas.microsoft.com/office/powerpoint/2010/main" val="31014689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a:t>Contact details for disrepair complaints</a:t>
            </a:r>
          </a:p>
        </p:txBody>
      </p:sp>
      <p:sp>
        <p:nvSpPr>
          <p:cNvPr id="5" name="Content Placeholder 4"/>
          <p:cNvSpPr>
            <a:spLocks noGrp="1"/>
          </p:cNvSpPr>
          <p:nvPr>
            <p:ph sz="half" idx="1"/>
          </p:nvPr>
        </p:nvSpPr>
        <p:spPr/>
        <p:txBody>
          <a:bodyPr>
            <a:normAutofit lnSpcReduction="10000"/>
          </a:bodyPr>
          <a:lstStyle/>
          <a:p>
            <a:r>
              <a:rPr lang="en-GB"/>
              <a:t>Cherwell District Council</a:t>
            </a:r>
          </a:p>
          <a:p>
            <a:pPr lvl="1"/>
            <a:r>
              <a:rPr lang="en-GB"/>
              <a:t>Tel: </a:t>
            </a:r>
            <a:r>
              <a:rPr lang="en-GB" sz="1800">
                <a:effectLst/>
                <a:ea typeface="Calibri" panose="020F0502020204030204" pitchFamily="34" charset="0"/>
              </a:rPr>
              <a:t>01295 227004</a:t>
            </a:r>
            <a:endParaRPr lang="en-GB"/>
          </a:p>
          <a:p>
            <a:pPr lvl="1"/>
            <a:r>
              <a:rPr lang="en-GB" err="1"/>
              <a:t>Email:</a:t>
            </a:r>
            <a:r>
              <a:rPr lang="en-GB" sz="1800" u="sng" err="1">
                <a:solidFill>
                  <a:srgbClr val="0563C1"/>
                </a:solidFill>
                <a:effectLst/>
                <a:latin typeface="Arial" panose="020B0604020202020204" pitchFamily="34" charset="0"/>
                <a:ea typeface="Calibri" panose="020F0502020204030204" pitchFamily="34" charset="0"/>
                <a:hlinkClick r:id="rId3"/>
              </a:rPr>
              <a:t>Housing.standards@cherwell-dc.gov.uk</a:t>
            </a:r>
            <a:endParaRPr lang="en-GB" sz="1800">
              <a:effectLst/>
              <a:latin typeface="Calibri" panose="020F0502020204030204" pitchFamily="34" charset="0"/>
              <a:ea typeface="Calibri" panose="020F0502020204030204" pitchFamily="34" charset="0"/>
            </a:endParaRPr>
          </a:p>
          <a:p>
            <a:pPr lvl="1"/>
            <a:endParaRPr lang="en-GB"/>
          </a:p>
          <a:p>
            <a:r>
              <a:rPr lang="en-GB"/>
              <a:t>Oxford City Council</a:t>
            </a:r>
          </a:p>
          <a:p>
            <a:pPr lvl="1"/>
            <a:r>
              <a:rPr lang="en-GB"/>
              <a:t>Tel: 01865 252658</a:t>
            </a:r>
          </a:p>
          <a:p>
            <a:pPr lvl="1"/>
            <a:r>
              <a:rPr lang="en-GB"/>
              <a:t>Email: </a:t>
            </a:r>
            <a:r>
              <a:rPr lang="en-GB">
                <a:hlinkClick r:id="rId4"/>
              </a:rPr>
              <a:t>psst@oxford.gov.uk</a:t>
            </a:r>
            <a:r>
              <a:rPr lang="en-GB"/>
              <a:t> </a:t>
            </a:r>
          </a:p>
        </p:txBody>
      </p:sp>
      <p:sp>
        <p:nvSpPr>
          <p:cNvPr id="4" name="Content Placeholder 3"/>
          <p:cNvSpPr>
            <a:spLocks noGrp="1"/>
          </p:cNvSpPr>
          <p:nvPr>
            <p:ph sz="half" idx="2"/>
          </p:nvPr>
        </p:nvSpPr>
        <p:spPr/>
        <p:txBody>
          <a:bodyPr>
            <a:normAutofit lnSpcReduction="10000"/>
          </a:bodyPr>
          <a:lstStyle/>
          <a:p>
            <a:r>
              <a:rPr lang="en-GB"/>
              <a:t>South and Vale</a:t>
            </a:r>
          </a:p>
          <a:p>
            <a:pPr lvl="1"/>
            <a:r>
              <a:rPr lang="en-GB"/>
              <a:t>Tel: 01235 422436</a:t>
            </a:r>
          </a:p>
          <a:p>
            <a:pPr lvl="1"/>
            <a:r>
              <a:rPr lang="en-GB"/>
              <a:t>Email: </a:t>
            </a:r>
            <a:r>
              <a:rPr lang="en-GB" b="1" u="sng">
                <a:hlinkClick r:id="rId5" tooltip="Email PSH@southandvale.gov.uk"/>
              </a:rPr>
              <a:t>PSH@southandvale.gov.uk</a:t>
            </a:r>
            <a:endParaRPr lang="en-GB"/>
          </a:p>
          <a:p>
            <a:endParaRPr lang="en-GB"/>
          </a:p>
          <a:p>
            <a:endParaRPr lang="en-GB"/>
          </a:p>
          <a:p>
            <a:endParaRPr lang="en-GB"/>
          </a:p>
          <a:p>
            <a:r>
              <a:rPr lang="en-GB"/>
              <a:t>West Oxfordshire</a:t>
            </a:r>
          </a:p>
          <a:p>
            <a:pPr lvl="1"/>
            <a:r>
              <a:rPr lang="en-GB"/>
              <a:t>Tel: 01993 861000</a:t>
            </a:r>
          </a:p>
          <a:p>
            <a:pPr lvl="1"/>
            <a:r>
              <a:rPr lang="en-GB"/>
              <a:t>Email: </a:t>
            </a:r>
            <a:r>
              <a:rPr lang="en-GB" u="sng">
                <a:hlinkClick r:id="rId6"/>
              </a:rPr>
              <a:t>customer.services@westoxon.gov.uk</a:t>
            </a:r>
            <a:r>
              <a:rPr lang="en-GB"/>
              <a:t>  </a:t>
            </a:r>
          </a:p>
        </p:txBody>
      </p:sp>
    </p:spTree>
    <p:extLst>
      <p:ext uri="{BB962C8B-B14F-4D97-AF65-F5344CB8AC3E}">
        <p14:creationId xmlns:p14="http://schemas.microsoft.com/office/powerpoint/2010/main" val="31304782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35C38-90C5-1072-C584-32E5F8F818CA}"/>
              </a:ext>
            </a:extLst>
          </p:cNvPr>
          <p:cNvSpPr>
            <a:spLocks noGrp="1"/>
          </p:cNvSpPr>
          <p:nvPr>
            <p:ph type="title"/>
          </p:nvPr>
        </p:nvSpPr>
        <p:spPr/>
        <p:txBody>
          <a:bodyPr/>
          <a:lstStyle/>
          <a:p>
            <a:r>
              <a:rPr lang="en-GB"/>
              <a:t>Contacts for fire checks </a:t>
            </a:r>
          </a:p>
        </p:txBody>
      </p:sp>
      <p:sp>
        <p:nvSpPr>
          <p:cNvPr id="3" name="Content Placeholder 2">
            <a:extLst>
              <a:ext uri="{FF2B5EF4-FFF2-40B4-BE49-F238E27FC236}">
                <a16:creationId xmlns:a16="http://schemas.microsoft.com/office/drawing/2014/main" id="{71269533-4AA4-7C05-26B6-556F8AC7ED08}"/>
              </a:ext>
            </a:extLst>
          </p:cNvPr>
          <p:cNvSpPr>
            <a:spLocks noGrp="1"/>
          </p:cNvSpPr>
          <p:nvPr>
            <p:ph idx="1"/>
          </p:nvPr>
        </p:nvSpPr>
        <p:spPr>
          <a:xfrm>
            <a:off x="838200" y="1392702"/>
            <a:ext cx="10515600" cy="4784261"/>
          </a:xfrm>
        </p:spPr>
        <p:txBody>
          <a:bodyPr>
            <a:normAutofit/>
          </a:bodyPr>
          <a:lstStyle/>
          <a:p>
            <a:pPr marL="0" indent="0">
              <a:buNone/>
            </a:pPr>
            <a:endParaRPr lang="en-GB" sz="1800">
              <a:effectLst/>
              <a:latin typeface="Calibri" panose="020F0502020204030204" pitchFamily="34" charset="0"/>
              <a:ea typeface="Calibri" panose="020F0502020204030204" pitchFamily="34" charset="0"/>
            </a:endParaRPr>
          </a:p>
          <a:p>
            <a:r>
              <a:rPr lang="en-US" sz="1900" u="sng">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Fire.SafeandWell@Oxfordshire.gov.uk</a:t>
            </a:r>
            <a:r>
              <a:rPr lang="en-US" sz="1900">
                <a:effectLst/>
                <a:latin typeface="Arial" panose="020B0604020202020204" pitchFamily="34" charset="0"/>
                <a:ea typeface="Calibri" panose="020F0502020204030204" pitchFamily="34" charset="0"/>
                <a:cs typeface="Arial" panose="020B0604020202020204" pitchFamily="34" charset="0"/>
              </a:rPr>
              <a:t> </a:t>
            </a:r>
          </a:p>
          <a:p>
            <a:r>
              <a:rPr lang="en-GB" sz="1800" u="sng">
                <a:solidFill>
                  <a:srgbClr val="0563C1"/>
                </a:solidFill>
                <a:effectLst/>
                <a:latin typeface="Arial" panose="020B0604020202020204" pitchFamily="34" charset="0"/>
                <a:ea typeface="Calibri" panose="020F0502020204030204" pitchFamily="34" charset="0"/>
                <a:hlinkClick r:id="rId4"/>
              </a:rPr>
              <a:t>www.365alive.co.uk</a:t>
            </a:r>
            <a:endParaRPr lang="en-GB" sz="1900">
              <a:effectLst/>
              <a:latin typeface="Arial" panose="020B0604020202020204" pitchFamily="34" charset="0"/>
              <a:ea typeface="Calibri" panose="020F0502020204030204" pitchFamily="34" charset="0"/>
              <a:cs typeface="Arial" panose="020B0604020202020204" pitchFamily="34" charset="0"/>
            </a:endParaRPr>
          </a:p>
          <a:p>
            <a:r>
              <a:rPr lang="en-GB" sz="1900" u="sng">
                <a:solidFill>
                  <a:srgbClr val="444444"/>
                </a:solidFill>
                <a:effectLst/>
                <a:latin typeface="Arial" panose="020B0604020202020204" pitchFamily="34" charset="0"/>
                <a:ea typeface="Calibri" panose="020F0502020204030204" pitchFamily="34" charset="0"/>
                <a:cs typeface="Arial" panose="020B0604020202020204" pitchFamily="34" charset="0"/>
                <a:hlinkClick r:id="rId5"/>
              </a:rPr>
              <a:t>fire.service@oxfordshire.gov.uk</a:t>
            </a:r>
            <a:endParaRPr lang="en-GB" sz="1900">
              <a:effectLst/>
              <a:latin typeface="Arial" panose="020B0604020202020204" pitchFamily="34" charset="0"/>
              <a:ea typeface="Calibri" panose="020F0502020204030204" pitchFamily="34" charset="0"/>
              <a:cs typeface="Arial" panose="020B0604020202020204" pitchFamily="34" charset="0"/>
            </a:endParaRPr>
          </a:p>
          <a:p>
            <a:r>
              <a:rPr lang="en-GB" sz="1900">
                <a:solidFill>
                  <a:srgbClr val="444444"/>
                </a:solidFill>
                <a:effectLst/>
                <a:latin typeface="Arial" panose="020B0604020202020204" pitchFamily="34" charset="0"/>
                <a:ea typeface="Calibri" panose="020F0502020204030204" pitchFamily="34" charset="0"/>
                <a:cs typeface="Arial" panose="020B0604020202020204" pitchFamily="34" charset="0"/>
              </a:rPr>
              <a:t>T: 01865 842 999 (Mon-Fri 0900-1700hrs only). Out of hours: 0118 358 9333 </a:t>
            </a:r>
            <a:endParaRPr lang="en-GB" sz="1900">
              <a:effectLst/>
              <a:latin typeface="Arial" panose="020B0604020202020204" pitchFamily="34" charset="0"/>
              <a:ea typeface="Calibri" panose="020F0502020204030204" pitchFamily="34" charset="0"/>
              <a:cs typeface="Arial" panose="020B0604020202020204" pitchFamily="34" charset="0"/>
            </a:endParaRPr>
          </a:p>
          <a:p>
            <a:pPr marL="0" indent="0">
              <a:buNone/>
            </a:pPr>
            <a:r>
              <a:rPr lang="en-GB" sz="190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GB" sz="1900">
                <a:solidFill>
                  <a:srgbClr val="000000"/>
                </a:solidFill>
                <a:effectLst/>
                <a:latin typeface="Arial" panose="020B0604020202020204" pitchFamily="34" charset="0"/>
                <a:ea typeface="Calibri" panose="020F0502020204030204" pitchFamily="34" charset="0"/>
                <a:cs typeface="Arial" panose="020B0604020202020204" pitchFamily="34" charset="0"/>
              </a:rPr>
              <a:t>Lead: Julie Jordan</a:t>
            </a:r>
            <a:endParaRPr lang="en-GB" sz="1900">
              <a:effectLst/>
              <a:latin typeface="Arial" panose="020B0604020202020204" pitchFamily="34" charset="0"/>
              <a:ea typeface="Calibri" panose="020F0502020204030204" pitchFamily="34" charset="0"/>
              <a:cs typeface="Arial" panose="020B0604020202020204" pitchFamily="34" charset="0"/>
            </a:endParaRPr>
          </a:p>
          <a:p>
            <a:r>
              <a:rPr lang="en-GB" sz="1900">
                <a:solidFill>
                  <a:srgbClr val="000000"/>
                </a:solidFill>
                <a:effectLst/>
                <a:latin typeface="Arial" panose="020B0604020202020204" pitchFamily="34" charset="0"/>
                <a:ea typeface="Calibri" panose="020F0502020204030204" pitchFamily="34" charset="0"/>
                <a:cs typeface="Arial" panose="020B0604020202020204" pitchFamily="34" charset="0"/>
              </a:rPr>
              <a:t>Tel: 07771941664 (Mobile)</a:t>
            </a:r>
            <a:endParaRPr lang="en-GB" sz="1900">
              <a:effectLst/>
              <a:latin typeface="Arial" panose="020B0604020202020204" pitchFamily="34" charset="0"/>
              <a:ea typeface="Calibri" panose="020F0502020204030204" pitchFamily="34" charset="0"/>
              <a:cs typeface="Arial" panose="020B0604020202020204" pitchFamily="34" charset="0"/>
            </a:endParaRPr>
          </a:p>
          <a:p>
            <a:r>
              <a:rPr lang="en-GB" sz="1900" u="sng">
                <a:solidFill>
                  <a:srgbClr val="000000"/>
                </a:solidFill>
                <a:effectLst/>
                <a:latin typeface="Arial" panose="020B0604020202020204" pitchFamily="34" charset="0"/>
                <a:ea typeface="Calibri" panose="020F0502020204030204" pitchFamily="34" charset="0"/>
                <a:cs typeface="Arial" panose="020B0604020202020204" pitchFamily="34" charset="0"/>
                <a:hlinkClick r:id="rId6"/>
              </a:rPr>
              <a:t>julie.jordan@oxfordshire.gov.uk</a:t>
            </a:r>
            <a:endParaRPr lang="en-GB" sz="1900">
              <a:effectLst/>
              <a:latin typeface="Arial" panose="020B0604020202020204" pitchFamily="34" charset="0"/>
              <a:ea typeface="Calibri" panose="020F0502020204030204" pitchFamily="34" charset="0"/>
              <a:cs typeface="Arial" panose="020B0604020202020204" pitchFamily="34" charset="0"/>
            </a:endParaRPr>
          </a:p>
          <a:p>
            <a:pPr marL="0" indent="0">
              <a:buNone/>
            </a:pPr>
            <a:r>
              <a:rPr lang="en-GB" sz="1900">
                <a:effectLst/>
                <a:latin typeface="Arial" panose="020B0604020202020204" pitchFamily="34" charset="0"/>
                <a:ea typeface="Calibri" panose="020F0502020204030204" pitchFamily="34" charset="0"/>
                <a:cs typeface="Arial" panose="020B0604020202020204" pitchFamily="34" charset="0"/>
              </a:rPr>
              <a:t>Safe and Well referrals for advice – non urgent, more aimed at over 65s however if there were hoarding or other neglect issues leading to fire safety risks </a:t>
            </a:r>
            <a:r>
              <a:rPr lang="en-GB" sz="1900" u="sng">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7"/>
              </a:rPr>
              <a:t>https://www.oxfordshire.gov.uk/residents/fire-and-public-safety/fire-and-rescue-service/safe-and-well-visit</a:t>
            </a:r>
            <a:r>
              <a:rPr lang="en-GB" sz="1900">
                <a:effectLst/>
                <a:latin typeface="Arial" panose="020B0604020202020204" pitchFamily="34" charset="0"/>
                <a:ea typeface="Calibri" panose="020F0502020204030204" pitchFamily="34" charset="0"/>
                <a:cs typeface="Arial" panose="020B0604020202020204" pitchFamily="34" charset="0"/>
              </a:rPr>
              <a:t> </a:t>
            </a:r>
          </a:p>
          <a:p>
            <a:pPr marL="0" indent="0">
              <a:buNone/>
            </a:pPr>
            <a:endParaRPr lang="en-GB" sz="1900">
              <a:effectLst/>
              <a:latin typeface="Arial" panose="020B0604020202020204" pitchFamily="34" charset="0"/>
              <a:ea typeface="Calibri" panose="020F0502020204030204" pitchFamily="34" charset="0"/>
              <a:cs typeface="Arial" panose="020B0604020202020204" pitchFamily="34" charset="0"/>
            </a:endParaRPr>
          </a:p>
          <a:p>
            <a:endParaRPr lang="en-GB"/>
          </a:p>
        </p:txBody>
      </p:sp>
    </p:spTree>
    <p:extLst>
      <p:ext uri="{BB962C8B-B14F-4D97-AF65-F5344CB8AC3E}">
        <p14:creationId xmlns:p14="http://schemas.microsoft.com/office/powerpoint/2010/main" val="39774946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BFD698-C305-0549-82A6-C8C56F13AE15}"/>
              </a:ext>
            </a:extLst>
          </p:cNvPr>
          <p:cNvSpPr>
            <a:spLocks noGrp="1"/>
          </p:cNvSpPr>
          <p:nvPr>
            <p:ph type="title" idx="4294967295"/>
          </p:nvPr>
        </p:nvSpPr>
        <p:spPr>
          <a:xfrm>
            <a:off x="0" y="1154113"/>
            <a:ext cx="3200400" cy="4460875"/>
          </a:xfrm>
        </p:spPr>
        <p:txBody>
          <a:bodyPr>
            <a:normAutofit/>
          </a:bodyPr>
          <a:lstStyle/>
          <a:p>
            <a:r>
              <a:rPr lang="en-US">
                <a:solidFill>
                  <a:srgbClr val="FFFFFF"/>
                </a:solidFill>
              </a:rPr>
              <a:t>Maintaining housing standards in the owner occupied sector</a:t>
            </a:r>
          </a:p>
        </p:txBody>
      </p:sp>
      <p:sp>
        <p:nvSpPr>
          <p:cNvPr id="3" name="Content Placeholder 2">
            <a:extLst>
              <a:ext uri="{FF2B5EF4-FFF2-40B4-BE49-F238E27FC236}">
                <a16:creationId xmlns:a16="http://schemas.microsoft.com/office/drawing/2014/main" id="{1587E04E-DFF1-6141-BBAA-59256CD20216}"/>
              </a:ext>
            </a:extLst>
          </p:cNvPr>
          <p:cNvSpPr>
            <a:spLocks noGrp="1"/>
          </p:cNvSpPr>
          <p:nvPr>
            <p:ph idx="4294967295"/>
          </p:nvPr>
        </p:nvSpPr>
        <p:spPr>
          <a:xfrm>
            <a:off x="4309219" y="837336"/>
            <a:ext cx="4083433" cy="5065831"/>
          </a:xfrm>
        </p:spPr>
        <p:txBody>
          <a:bodyPr anchor="ctr">
            <a:normAutofit/>
          </a:bodyPr>
          <a:lstStyle/>
          <a:p>
            <a:pPr algn="l"/>
            <a:r>
              <a:rPr lang="en-US" sz="2000"/>
              <a:t>Home Improvement Agencies can help older, disabled and vulnerable residents within Oxford City to live safely and independently in their own home.</a:t>
            </a:r>
          </a:p>
          <a:p>
            <a:pPr algn="l"/>
            <a:r>
              <a:rPr lang="en-US" sz="2000"/>
              <a:t>The agency service is available to people who are vulnerable and need help repairing, maintaining or adapting their home.</a:t>
            </a:r>
          </a:p>
          <a:p>
            <a:pPr algn="l"/>
            <a:r>
              <a:rPr lang="en-US" sz="2000"/>
              <a:t>Oxford City Council </a:t>
            </a:r>
            <a:r>
              <a:rPr lang="en-GB" sz="2000"/>
              <a:t>01865 252788</a:t>
            </a:r>
          </a:p>
          <a:p>
            <a:pPr algn="l"/>
            <a:r>
              <a:rPr lang="en-GB" sz="2000"/>
              <a:t>South &amp; Vale 0300 373 5663 </a:t>
            </a:r>
          </a:p>
          <a:p>
            <a:pPr algn="l"/>
            <a:r>
              <a:rPr lang="en-GB" sz="2000"/>
              <a:t>Cherwell District Council 01295 227004 / 01295 227022</a:t>
            </a:r>
            <a:endParaRPr lang="en-US" sz="2000"/>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 name="Picture 4">
            <a:extLst>
              <a:ext uri="{FF2B5EF4-FFF2-40B4-BE49-F238E27FC236}">
                <a16:creationId xmlns:a16="http://schemas.microsoft.com/office/drawing/2014/main" id="{6BCFACF4-5B9D-BEB0-8767-4AF5E60E68E6}"/>
              </a:ext>
            </a:extLst>
          </p:cNvPr>
          <p:cNvPicPr>
            <a:picLocks noChangeAspect="1"/>
          </p:cNvPicPr>
          <p:nvPr/>
        </p:nvPicPr>
        <p:blipFill>
          <a:blip r:embed="rId3"/>
          <a:stretch>
            <a:fillRect/>
          </a:stretch>
        </p:blipFill>
        <p:spPr>
          <a:xfrm>
            <a:off x="8582588" y="428571"/>
            <a:ext cx="3419475" cy="1562100"/>
          </a:xfrm>
          <a:prstGeom prst="rect">
            <a:avLst/>
          </a:prstGeom>
        </p:spPr>
      </p:pic>
      <p:pic>
        <p:nvPicPr>
          <p:cNvPr id="7" name="Picture 6">
            <a:extLst>
              <a:ext uri="{FF2B5EF4-FFF2-40B4-BE49-F238E27FC236}">
                <a16:creationId xmlns:a16="http://schemas.microsoft.com/office/drawing/2014/main" id="{9FB5B7CB-8102-09D6-0385-644E84FF0FCD}"/>
              </a:ext>
            </a:extLst>
          </p:cNvPr>
          <p:cNvPicPr>
            <a:picLocks noChangeAspect="1"/>
          </p:cNvPicPr>
          <p:nvPr/>
        </p:nvPicPr>
        <p:blipFill>
          <a:blip r:embed="rId4"/>
          <a:stretch>
            <a:fillRect/>
          </a:stretch>
        </p:blipFill>
        <p:spPr>
          <a:xfrm>
            <a:off x="8645679" y="2136391"/>
            <a:ext cx="3293293" cy="1562100"/>
          </a:xfrm>
          <a:prstGeom prst="rect">
            <a:avLst/>
          </a:prstGeom>
        </p:spPr>
      </p:pic>
    </p:spTree>
    <p:extLst>
      <p:ext uri="{BB962C8B-B14F-4D97-AF65-F5344CB8AC3E}">
        <p14:creationId xmlns:p14="http://schemas.microsoft.com/office/powerpoint/2010/main" val="28549808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4F090389-4296-42E8-ACAD-36AEDFD9531C}"/>
              </a:ext>
            </a:extLst>
          </p:cNvPr>
          <p:cNvSpPr>
            <a:spLocks noGrp="1"/>
          </p:cNvSpPr>
          <p:nvPr>
            <p:ph type="title"/>
          </p:nvPr>
        </p:nvSpPr>
        <p:spPr>
          <a:xfrm>
            <a:off x="1188069" y="381935"/>
            <a:ext cx="4008583" cy="5974414"/>
          </a:xfrm>
        </p:spPr>
        <p:txBody>
          <a:bodyPr anchor="ctr">
            <a:normAutofit/>
          </a:bodyPr>
          <a:lstStyle/>
          <a:p>
            <a:r>
              <a:rPr lang="en-GB" sz="8000">
                <a:solidFill>
                  <a:srgbClr val="FFFFFF"/>
                </a:solidFill>
              </a:rPr>
              <a:t>Today’s  briefing</a:t>
            </a:r>
          </a:p>
        </p:txBody>
      </p:sp>
      <p:grpSp>
        <p:nvGrpSpPr>
          <p:cNvPr id="21" name="Group 20">
            <a:extLst>
              <a:ext uri="{FF2B5EF4-FFF2-40B4-BE49-F238E27FC236}">
                <a16:creationId xmlns:a16="http://schemas.microsoft.com/office/drawing/2014/main" id="{0474DF76-993E-44DE-AFB0-C416182ACE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892" y="554152"/>
            <a:ext cx="574177" cy="1075866"/>
            <a:chOff x="613892" y="554152"/>
            <a:chExt cx="574177" cy="1075866"/>
          </a:xfrm>
          <a:solidFill>
            <a:srgbClr val="FFFFFF"/>
          </a:solidFill>
        </p:grpSpPr>
        <p:sp>
          <p:nvSpPr>
            <p:cNvPr id="2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3061"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grpFill/>
            <a:ln w="776" cap="flat">
              <a:noFill/>
              <a:prstDash val="solid"/>
              <a:miter/>
            </a:ln>
          </p:spPr>
          <p:txBody>
            <a:bodyPr rtlCol="0" anchor="ctr"/>
            <a:lstStyle/>
            <a:p>
              <a:endParaRPr lang="en-US"/>
            </a:p>
          </p:txBody>
        </p:sp>
        <p:sp>
          <p:nvSpPr>
            <p:cNvPr id="23"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5643"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grpFill/>
            <a:ln w="516" cap="flat">
              <a:noFill/>
              <a:prstDash val="solid"/>
              <a:miter/>
            </a:ln>
          </p:spPr>
          <p:txBody>
            <a:bodyPr rtlCol="0" anchor="ctr"/>
            <a:lstStyle/>
            <a:p>
              <a:endParaRPr lang="en-US"/>
            </a:p>
          </p:txBody>
        </p:sp>
        <p:sp>
          <p:nvSpPr>
            <p:cNvPr id="24"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3892"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grpFill/>
            <a:ln w="751" cap="flat">
              <a:noFill/>
              <a:prstDash val="solid"/>
              <a:miter/>
            </a:ln>
          </p:spPr>
          <p:txBody>
            <a:bodyPr rtlCol="0" anchor="ctr"/>
            <a:lstStyle/>
            <a:p>
              <a:endParaRPr lang="en-US"/>
            </a:p>
          </p:txBody>
        </p:sp>
      </p:grpSp>
      <p:sp>
        <p:nvSpPr>
          <p:cNvPr id="3" name="Content Placeholder 2">
            <a:extLst>
              <a:ext uri="{FF2B5EF4-FFF2-40B4-BE49-F238E27FC236}">
                <a16:creationId xmlns:a16="http://schemas.microsoft.com/office/drawing/2014/main" id="{A8ACDC1A-F0EE-45BF-BA0E-35B07FCEEC31}"/>
              </a:ext>
            </a:extLst>
          </p:cNvPr>
          <p:cNvSpPr>
            <a:spLocks noGrp="1"/>
          </p:cNvSpPr>
          <p:nvPr>
            <p:ph idx="1"/>
          </p:nvPr>
        </p:nvSpPr>
        <p:spPr>
          <a:xfrm>
            <a:off x="6297233" y="0"/>
            <a:ext cx="4771607" cy="6356349"/>
          </a:xfrm>
        </p:spPr>
        <p:txBody>
          <a:bodyPr anchor="ctr">
            <a:normAutofit/>
          </a:bodyPr>
          <a:lstStyle/>
          <a:p>
            <a:pPr marL="0" indent="0">
              <a:buNone/>
            </a:pPr>
            <a:endParaRPr lang="en-GB">
              <a:solidFill>
                <a:schemeClr val="tx1">
                  <a:alpha val="80000"/>
                </a:schemeClr>
              </a:solidFill>
              <a:latin typeface="Arial" panose="020B0604020202020204" pitchFamily="34" charset="0"/>
              <a:cs typeface="Arial" panose="020B0604020202020204" pitchFamily="34" charset="0"/>
            </a:endParaRPr>
          </a:p>
          <a:p>
            <a:pPr marL="0" indent="0">
              <a:buNone/>
            </a:pPr>
            <a:r>
              <a:rPr lang="en-GB">
                <a:solidFill>
                  <a:schemeClr val="tx1">
                    <a:alpha val="80000"/>
                  </a:schemeClr>
                </a:solidFill>
                <a:latin typeface="Arial" panose="020B0604020202020204" pitchFamily="34" charset="0"/>
                <a:cs typeface="Arial" panose="020B0604020202020204" pitchFamily="34" charset="0"/>
              </a:rPr>
              <a:t>Home visits</a:t>
            </a:r>
          </a:p>
          <a:p>
            <a:pPr marL="0" indent="0">
              <a:buNone/>
            </a:pPr>
            <a:r>
              <a:rPr lang="en-GB">
                <a:solidFill>
                  <a:schemeClr val="tx1">
                    <a:alpha val="80000"/>
                  </a:schemeClr>
                </a:solidFill>
                <a:latin typeface="Arial" panose="020B0604020202020204" pitchFamily="34" charset="0"/>
                <a:cs typeface="Arial" panose="020B0604020202020204" pitchFamily="34" charset="0"/>
              </a:rPr>
              <a:t>Live Well </a:t>
            </a:r>
          </a:p>
          <a:p>
            <a:pPr marL="0" indent="0">
              <a:buNone/>
            </a:pPr>
            <a:r>
              <a:rPr lang="en-GB">
                <a:solidFill>
                  <a:schemeClr val="tx1">
                    <a:alpha val="80000"/>
                  </a:schemeClr>
                </a:solidFill>
                <a:latin typeface="Arial" panose="020B0604020202020204" pitchFamily="34" charset="0"/>
                <a:cs typeface="Arial" panose="020B0604020202020204" pitchFamily="34" charset="0"/>
              </a:rPr>
              <a:t>Housing – District/City responsibilities for rented sector, private and housing associations. </a:t>
            </a:r>
          </a:p>
          <a:p>
            <a:pPr marL="0" indent="0">
              <a:buNone/>
            </a:pPr>
            <a:r>
              <a:rPr lang="en-GB">
                <a:solidFill>
                  <a:schemeClr val="tx1">
                    <a:alpha val="80000"/>
                  </a:schemeClr>
                </a:solidFill>
                <a:latin typeface="Arial"/>
                <a:cs typeface="Arial"/>
              </a:rPr>
              <a:t>Citizens Advice </a:t>
            </a:r>
            <a:endParaRPr lang="en-GB">
              <a:solidFill>
                <a:schemeClr val="tx1">
                  <a:alpha val="80000"/>
                </a:schemeClr>
              </a:solidFill>
              <a:latin typeface="Arial" panose="020B0604020202020204" pitchFamily="34" charset="0"/>
              <a:cs typeface="Arial" panose="020B0604020202020204" pitchFamily="34" charset="0"/>
            </a:endParaRPr>
          </a:p>
          <a:p>
            <a:pPr marL="0" indent="0">
              <a:buNone/>
            </a:pPr>
            <a:r>
              <a:rPr lang="en-GB">
                <a:solidFill>
                  <a:schemeClr val="tx1">
                    <a:alpha val="80000"/>
                  </a:schemeClr>
                </a:solidFill>
                <a:latin typeface="Arial" panose="020B0604020202020204" pitchFamily="34" charset="0"/>
                <a:cs typeface="Arial" panose="020B0604020202020204" pitchFamily="34" charset="0"/>
              </a:rPr>
              <a:t>Better Housing Better Health</a:t>
            </a:r>
          </a:p>
          <a:p>
            <a:pPr marL="0" indent="0">
              <a:buNone/>
            </a:pPr>
            <a:r>
              <a:rPr lang="en-GB">
                <a:solidFill>
                  <a:schemeClr val="tx1">
                    <a:alpha val="80000"/>
                  </a:schemeClr>
                </a:solidFill>
                <a:latin typeface="Arial" panose="020B0604020202020204" pitchFamily="34" charset="0"/>
                <a:cs typeface="Arial" panose="020B0604020202020204" pitchFamily="34" charset="0"/>
              </a:rPr>
              <a:t>Home-Start </a:t>
            </a:r>
          </a:p>
          <a:p>
            <a:pPr marL="0" indent="0">
              <a:buNone/>
            </a:pPr>
            <a:r>
              <a:rPr lang="en-GB">
                <a:solidFill>
                  <a:schemeClr val="tx1">
                    <a:alpha val="80000"/>
                  </a:schemeClr>
                </a:solidFill>
                <a:latin typeface="Arial"/>
                <a:cs typeface="Arial"/>
              </a:rPr>
              <a:t>Online resources – food bank </a:t>
            </a:r>
          </a:p>
          <a:p>
            <a:pPr marL="0" indent="0">
              <a:buNone/>
            </a:pPr>
            <a:endParaRPr lang="en-GB">
              <a:solidFill>
                <a:srgbClr val="000000">
                  <a:alpha val="80000"/>
                </a:srgbClr>
              </a:solidFill>
              <a:latin typeface="Arial"/>
              <a:cs typeface="Arial"/>
            </a:endParaRPr>
          </a:p>
          <a:p>
            <a:pPr marL="0" indent="0">
              <a:buNone/>
            </a:pPr>
            <a:endParaRPr lang="en-GB" sz="2000">
              <a:solidFill>
                <a:srgbClr val="000000">
                  <a:alpha val="80000"/>
                </a:srgbClr>
              </a:solidFill>
              <a:cs typeface="Calibri" panose="020F0502020204030204"/>
            </a:endParaRPr>
          </a:p>
          <a:p>
            <a:pPr marL="0" indent="0">
              <a:buNone/>
            </a:pPr>
            <a:endParaRPr lang="en-GB" sz="2000">
              <a:solidFill>
                <a:srgbClr val="000000">
                  <a:alpha val="80000"/>
                </a:srgbClr>
              </a:solidFill>
              <a:cs typeface="Calibri" panose="020F0502020204030204"/>
            </a:endParaRPr>
          </a:p>
        </p:txBody>
      </p:sp>
      <p:cxnSp>
        <p:nvCxnSpPr>
          <p:cNvPr id="26" name="Straight Connector 25">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59501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BFD698-C305-0549-82A6-C8C56F13AE15}"/>
              </a:ext>
            </a:extLst>
          </p:cNvPr>
          <p:cNvSpPr>
            <a:spLocks noGrp="1"/>
          </p:cNvSpPr>
          <p:nvPr>
            <p:ph type="title" idx="4294967295"/>
          </p:nvPr>
        </p:nvSpPr>
        <p:spPr>
          <a:xfrm>
            <a:off x="0" y="1154113"/>
            <a:ext cx="3200400" cy="4460875"/>
          </a:xfrm>
        </p:spPr>
        <p:txBody>
          <a:bodyPr>
            <a:normAutofit/>
          </a:bodyPr>
          <a:lstStyle/>
          <a:p>
            <a:r>
              <a:rPr lang="en-US">
                <a:solidFill>
                  <a:srgbClr val="FFFFFF"/>
                </a:solidFill>
              </a:rPr>
              <a:t>Maintaining housing standards in the owner occupied sector</a:t>
            </a:r>
          </a:p>
        </p:txBody>
      </p:sp>
      <p:sp>
        <p:nvSpPr>
          <p:cNvPr id="3" name="Content Placeholder 2">
            <a:extLst>
              <a:ext uri="{FF2B5EF4-FFF2-40B4-BE49-F238E27FC236}">
                <a16:creationId xmlns:a16="http://schemas.microsoft.com/office/drawing/2014/main" id="{1587E04E-DFF1-6141-BBAA-59256CD20216}"/>
              </a:ext>
            </a:extLst>
          </p:cNvPr>
          <p:cNvSpPr>
            <a:spLocks noGrp="1"/>
          </p:cNvSpPr>
          <p:nvPr>
            <p:ph idx="4294967295"/>
          </p:nvPr>
        </p:nvSpPr>
        <p:spPr>
          <a:xfrm>
            <a:off x="4245555" y="319088"/>
            <a:ext cx="6979573" cy="3549737"/>
          </a:xfrm>
        </p:spPr>
        <p:txBody>
          <a:bodyPr anchor="ctr">
            <a:normAutofit/>
          </a:bodyPr>
          <a:lstStyle/>
          <a:p>
            <a:pPr algn="l"/>
            <a:r>
              <a:rPr lang="en-US" sz="1800" b="0" i="0">
                <a:solidFill>
                  <a:srgbClr val="2D3547"/>
                </a:solidFill>
                <a:effectLst/>
                <a:latin typeface="Helvetica Neue"/>
              </a:rPr>
              <a:t>Housing Options for Older People (HOOP) is a technique for appraising your current housing and options for moving and will help you identify what information you need, and help you find it. It may also make you aware that some advice or other help would be welcome, and if so, will guide you to the most appropriate agency to provide this. Visit the </a:t>
            </a:r>
            <a:r>
              <a:rPr lang="en-US" sz="1800" b="1" i="0" u="sng">
                <a:solidFill>
                  <a:srgbClr val="153D8A"/>
                </a:solidFill>
                <a:effectLst/>
                <a:latin typeface="Helvetica Neue"/>
                <a:hlinkClick r:id="rId3"/>
              </a:rPr>
              <a:t>HOOP website</a:t>
            </a:r>
            <a:r>
              <a:rPr lang="en-US" sz="1800" b="0" i="0">
                <a:solidFill>
                  <a:srgbClr val="2D3547"/>
                </a:solidFill>
                <a:effectLst/>
                <a:latin typeface="Helvetica Neue"/>
              </a:rPr>
              <a:t>.</a:t>
            </a:r>
            <a:endParaRPr lang="en-US" sz="1800"/>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6" name="Picture 5">
            <a:extLst>
              <a:ext uri="{FF2B5EF4-FFF2-40B4-BE49-F238E27FC236}">
                <a16:creationId xmlns:a16="http://schemas.microsoft.com/office/drawing/2014/main" id="{DD79D3B4-8DFB-1A9C-D04E-66BF71D4059E}"/>
              </a:ext>
            </a:extLst>
          </p:cNvPr>
          <p:cNvPicPr>
            <a:picLocks noChangeAspect="1"/>
          </p:cNvPicPr>
          <p:nvPr/>
        </p:nvPicPr>
        <p:blipFill>
          <a:blip r:embed="rId4"/>
          <a:stretch>
            <a:fillRect/>
          </a:stretch>
        </p:blipFill>
        <p:spPr>
          <a:xfrm>
            <a:off x="4245555" y="3063730"/>
            <a:ext cx="6096000" cy="3019227"/>
          </a:xfrm>
          <a:prstGeom prst="rect">
            <a:avLst/>
          </a:prstGeom>
        </p:spPr>
      </p:pic>
    </p:spTree>
    <p:extLst>
      <p:ext uri="{BB962C8B-B14F-4D97-AF65-F5344CB8AC3E}">
        <p14:creationId xmlns:p14="http://schemas.microsoft.com/office/powerpoint/2010/main" val="37601900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A3101-6075-70EA-1167-EE8FFDA60E47}"/>
              </a:ext>
            </a:extLst>
          </p:cNvPr>
          <p:cNvSpPr>
            <a:spLocks noGrp="1"/>
          </p:cNvSpPr>
          <p:nvPr>
            <p:ph type="title"/>
          </p:nvPr>
        </p:nvSpPr>
        <p:spPr/>
        <p:txBody>
          <a:bodyPr/>
          <a:lstStyle/>
          <a:p>
            <a:r>
              <a:rPr lang="en-US">
                <a:latin typeface="Calibri Light"/>
                <a:cs typeface="Calibri Light"/>
              </a:rPr>
              <a:t>How to Use </a:t>
            </a:r>
            <a:endParaRPr lang="en-US"/>
          </a:p>
        </p:txBody>
      </p:sp>
      <p:sp>
        <p:nvSpPr>
          <p:cNvPr id="3" name="Content Placeholder 2">
            <a:extLst>
              <a:ext uri="{FF2B5EF4-FFF2-40B4-BE49-F238E27FC236}">
                <a16:creationId xmlns:a16="http://schemas.microsoft.com/office/drawing/2014/main" id="{1CAC461A-AE2C-58E0-ACEB-3330143847A4}"/>
              </a:ext>
            </a:extLst>
          </p:cNvPr>
          <p:cNvSpPr>
            <a:spLocks noGrp="1"/>
          </p:cNvSpPr>
          <p:nvPr>
            <p:ph idx="1"/>
          </p:nvPr>
        </p:nvSpPr>
        <p:spPr>
          <a:xfrm>
            <a:off x="609600" y="1600201"/>
            <a:ext cx="10972800" cy="4914151"/>
          </a:xfrm>
        </p:spPr>
        <p:txBody>
          <a:bodyPr vert="horz" lIns="91440" tIns="45720" rIns="91440" bIns="45720" rtlCol="0" anchor="t">
            <a:normAutofit lnSpcReduction="10000"/>
          </a:bodyPr>
          <a:lstStyle/>
          <a:p>
            <a:pPr marL="0" indent="0">
              <a:buNone/>
            </a:pPr>
            <a:r>
              <a:rPr lang="en-US" sz="2800">
                <a:cs typeface="Calibri"/>
              </a:rPr>
              <a:t>Citizens Advice provide free, impartial and confidential information, advice and support on a wide variety of topics. </a:t>
            </a:r>
            <a:endParaRPr lang="en-US">
              <a:cs typeface="Calibri"/>
            </a:endParaRPr>
          </a:p>
          <a:p>
            <a:pPr marL="0" indent="0">
              <a:buNone/>
            </a:pPr>
            <a:r>
              <a:rPr lang="en-US" sz="2800">
                <a:cs typeface="Calibri"/>
              </a:rPr>
              <a:t>Where possible, we encourage people to first see if the information on the national Citizens Advice website will be sufficient to meet their needs as the local services are extremely busy due to rising demand driven by the cost-of-living crisis. </a:t>
            </a:r>
            <a:endParaRPr lang="en-US">
              <a:cs typeface="Calibri"/>
            </a:endParaRPr>
          </a:p>
          <a:p>
            <a:r>
              <a:rPr lang="en-US" sz="2800">
                <a:cs typeface="Calibri"/>
              </a:rPr>
              <a:t>People can self-help using information and guidance on the Citizens Advice website </a:t>
            </a:r>
            <a:r>
              <a:rPr lang="en-US" sz="2800">
                <a:cs typeface="Calibri"/>
                <a:hlinkClick r:id="rId2"/>
              </a:rPr>
              <a:t>www.citizensadvice.org.uk</a:t>
            </a:r>
            <a:r>
              <a:rPr lang="en-US" sz="2800">
                <a:cs typeface="Calibri"/>
              </a:rPr>
              <a:t> </a:t>
            </a:r>
            <a:endParaRPr lang="en-US"/>
          </a:p>
          <a:p>
            <a:r>
              <a:rPr lang="en-US" sz="2800">
                <a:cs typeface="Calibri"/>
              </a:rPr>
              <a:t>If people can’t self-help or need more support, they can find out how to access their local Citizens Advice service on the local website </a:t>
            </a:r>
            <a:r>
              <a:rPr lang="en-US" sz="2800">
                <a:cs typeface="Calibri"/>
                <a:hlinkClick r:id="rId3"/>
              </a:rPr>
              <a:t>www.caox.org.uk</a:t>
            </a:r>
            <a:endParaRPr lang="en-US"/>
          </a:p>
          <a:p>
            <a:endParaRPr lang="en-US">
              <a:cs typeface="Calibri"/>
            </a:endParaRPr>
          </a:p>
        </p:txBody>
      </p:sp>
      <p:pic>
        <p:nvPicPr>
          <p:cNvPr id="4" name="Picture 3" descr="A blue circle with white text&#10;&#10;Description automatically generated">
            <a:extLst>
              <a:ext uri="{FF2B5EF4-FFF2-40B4-BE49-F238E27FC236}">
                <a16:creationId xmlns:a16="http://schemas.microsoft.com/office/drawing/2014/main" id="{6236FCB1-7ED1-01CE-27DD-86027187275F}"/>
              </a:ext>
            </a:extLst>
          </p:cNvPr>
          <p:cNvPicPr>
            <a:picLocks noChangeAspect="1"/>
          </p:cNvPicPr>
          <p:nvPr/>
        </p:nvPicPr>
        <p:blipFill>
          <a:blip r:embed="rId4"/>
          <a:stretch>
            <a:fillRect/>
          </a:stretch>
        </p:blipFill>
        <p:spPr>
          <a:xfrm>
            <a:off x="7609666" y="272721"/>
            <a:ext cx="3039913" cy="1208597"/>
          </a:xfrm>
          <a:prstGeom prst="rect">
            <a:avLst/>
          </a:prstGeom>
        </p:spPr>
      </p:pic>
    </p:spTree>
    <p:extLst>
      <p:ext uri="{BB962C8B-B14F-4D97-AF65-F5344CB8AC3E}">
        <p14:creationId xmlns:p14="http://schemas.microsoft.com/office/powerpoint/2010/main" val="6573191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Google Shape;55;p13">
            <a:extLst>
              <a:ext uri="{FF2B5EF4-FFF2-40B4-BE49-F238E27FC236}">
                <a16:creationId xmlns:a16="http://schemas.microsoft.com/office/drawing/2014/main" id="{240EF33F-BEF5-4BBF-95F1-0F7C6FA00EA9}"/>
              </a:ext>
            </a:extLst>
          </p:cNvPr>
          <p:cNvSpPr txBox="1">
            <a:spLocks/>
          </p:cNvSpPr>
          <p:nvPr/>
        </p:nvSpPr>
        <p:spPr>
          <a:xfrm>
            <a:off x="461107" y="1498600"/>
            <a:ext cx="5412299" cy="3149600"/>
          </a:xfrm>
          <a:prstGeom prst="rect">
            <a:avLst/>
          </a:prstGeom>
          <a:solidFill>
            <a:schemeClr val="bg1"/>
          </a:solidFill>
        </p:spPr>
        <p:txBody>
          <a:bodyPr spcFirstLastPara="1" vert="horz" wrap="square" lIns="121900" tIns="121900" rIns="121900" bIns="121900" rtlCol="0" anchor="t"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indent="0">
              <a:spcBef>
                <a:spcPts val="0"/>
              </a:spcBef>
              <a:buNone/>
            </a:pPr>
            <a:r>
              <a:rPr lang="en-US" sz="2400"/>
              <a:t>In a preventative approach to health and wellbeing, the BHBH+ home visit service provides vulnerable residents with face to face expert advice to help </a:t>
            </a:r>
            <a:r>
              <a:rPr lang="en-US" sz="2400" b="1"/>
              <a:t>increase the energy efficiency </a:t>
            </a:r>
            <a:r>
              <a:rPr lang="en-US" sz="2400"/>
              <a:t>of their home, </a:t>
            </a:r>
            <a:r>
              <a:rPr lang="en-US" sz="2400" b="1"/>
              <a:t>reduce energy usage safely </a:t>
            </a:r>
            <a:r>
              <a:rPr lang="en-US" sz="2400"/>
              <a:t>and </a:t>
            </a:r>
            <a:r>
              <a:rPr lang="en-US" sz="2400" b="1"/>
              <a:t>improve wellbeing</a:t>
            </a:r>
            <a:r>
              <a:rPr lang="en-US" sz="2400"/>
              <a:t>.</a:t>
            </a:r>
          </a:p>
          <a:p>
            <a:pPr marL="0" indent="0">
              <a:spcBef>
                <a:spcPts val="0"/>
              </a:spcBef>
              <a:buNone/>
            </a:pPr>
            <a:endParaRPr lang="en-US" sz="2400">
              <a:cs typeface="Poppins Light" panose="020B0604020202020204" charset="0"/>
            </a:endParaRPr>
          </a:p>
          <a:p>
            <a:pPr marL="0" indent="0">
              <a:spcBef>
                <a:spcPts val="0"/>
              </a:spcBef>
              <a:buNone/>
            </a:pPr>
            <a:r>
              <a:rPr lang="en-US" sz="1600">
                <a:cs typeface="Poppins Light" panose="020B0604020202020204" charset="0"/>
              </a:rPr>
              <a:t>Funded by Oxfordshire County Council and others</a:t>
            </a:r>
          </a:p>
        </p:txBody>
      </p:sp>
      <p:sp>
        <p:nvSpPr>
          <p:cNvPr id="9" name="Google Shape;54;p13">
            <a:extLst>
              <a:ext uri="{FF2B5EF4-FFF2-40B4-BE49-F238E27FC236}">
                <a16:creationId xmlns:a16="http://schemas.microsoft.com/office/drawing/2014/main" id="{EC76D03E-5255-487F-A069-2BD6B18EA28D}"/>
              </a:ext>
            </a:extLst>
          </p:cNvPr>
          <p:cNvSpPr txBox="1">
            <a:spLocks/>
          </p:cNvSpPr>
          <p:nvPr/>
        </p:nvSpPr>
        <p:spPr>
          <a:xfrm>
            <a:off x="328101" y="2372200"/>
            <a:ext cx="11090611" cy="1056800"/>
          </a:xfrm>
          <a:prstGeom prst="rect">
            <a:avLst/>
          </a:prstGeom>
        </p:spPr>
        <p:txBody>
          <a:bodyPr spcFirstLastPara="1" vert="horz" wrap="square" lIns="121900" tIns="121900" rIns="121900" bIns="121900" rtlCol="0" anchor="b" anchorCtr="0">
            <a:norm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spcBef>
                <a:spcPts val="0"/>
              </a:spcBef>
            </a:pPr>
            <a:endParaRPr lang="en-US" sz="800">
              <a:latin typeface="Poppins Light Bold" panose="020B0604020202020204" charset="0"/>
              <a:cs typeface="Poppins Light Bold" panose="020B0604020202020204" charset="0"/>
            </a:endParaRPr>
          </a:p>
        </p:txBody>
      </p:sp>
    </p:spTree>
    <p:extLst>
      <p:ext uri="{BB962C8B-B14F-4D97-AF65-F5344CB8AC3E}">
        <p14:creationId xmlns:p14="http://schemas.microsoft.com/office/powerpoint/2010/main" val="8596451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r>
              <a:rPr lang="en-US"/>
              <a:t>Helpline and Home Energy Visit</a:t>
            </a:r>
            <a:endParaRPr/>
          </a:p>
        </p:txBody>
      </p:sp>
      <p:sp>
        <p:nvSpPr>
          <p:cNvPr id="61" name="Google Shape;61;p14"/>
          <p:cNvSpPr txBox="1">
            <a:spLocks noGrp="1"/>
          </p:cNvSpPr>
          <p:nvPr>
            <p:ph type="body" idx="1"/>
          </p:nvPr>
        </p:nvSpPr>
        <p:spPr>
          <a:xfrm>
            <a:off x="415600" y="2006600"/>
            <a:ext cx="11522400" cy="4622800"/>
          </a:xfrm>
          <a:prstGeom prst="rect">
            <a:avLst/>
          </a:prstGeom>
          <a:solidFill>
            <a:schemeClr val="bg1"/>
          </a:solidFill>
        </p:spPr>
        <p:txBody>
          <a:bodyPr spcFirstLastPara="1" vert="horz" wrap="square" lIns="121900" tIns="121900" rIns="121900" bIns="121900" rtlCol="0" anchor="t"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indent="0">
              <a:spcAft>
                <a:spcPts val="1600"/>
              </a:spcAft>
              <a:buNone/>
            </a:pPr>
            <a:r>
              <a:rPr lang="en-US" b="1"/>
              <a:t>When should you refer someone?</a:t>
            </a:r>
          </a:p>
          <a:p>
            <a:pPr marL="0" indent="0">
              <a:spcAft>
                <a:spcPts val="1600"/>
              </a:spcAft>
              <a:buNone/>
            </a:pPr>
            <a:r>
              <a:rPr lang="en-US" sz="1600"/>
              <a:t>If you believe the household is experiencing any of the following issues:</a:t>
            </a:r>
          </a:p>
          <a:p>
            <a:pPr marL="228611" indent="-228611">
              <a:spcAft>
                <a:spcPts val="1600"/>
              </a:spcAft>
            </a:pPr>
            <a:r>
              <a:rPr lang="en-US" sz="1600"/>
              <a:t>Struggling to pay for or understand their energy bills / has energy debt</a:t>
            </a:r>
          </a:p>
          <a:p>
            <a:pPr marL="228611" indent="-228611">
              <a:spcAft>
                <a:spcPts val="1600"/>
              </a:spcAft>
            </a:pPr>
            <a:r>
              <a:rPr lang="en-US" sz="1600"/>
              <a:t>Struggling to understand and set their heating controls</a:t>
            </a:r>
          </a:p>
          <a:p>
            <a:pPr marL="228611" indent="-228611">
              <a:spcAft>
                <a:spcPts val="1600"/>
              </a:spcAft>
            </a:pPr>
            <a:r>
              <a:rPr lang="en-US" sz="1600"/>
              <a:t>Is living in a cold home</a:t>
            </a:r>
          </a:p>
          <a:p>
            <a:pPr marL="228611" indent="-228611">
              <a:spcAft>
                <a:spcPts val="1600"/>
              </a:spcAft>
            </a:pPr>
            <a:r>
              <a:rPr lang="en-US" sz="1600"/>
              <a:t>Has a broken heating system or is using a temporary heater</a:t>
            </a:r>
          </a:p>
          <a:p>
            <a:pPr marL="228611" indent="-228611">
              <a:spcAft>
                <a:spcPts val="1600"/>
              </a:spcAft>
              <a:buFont typeface="Arial" panose="020B0604020202020204" pitchFamily="34" charset="0"/>
              <a:buChar char="•"/>
            </a:pPr>
            <a:r>
              <a:rPr lang="en-US" sz="1600"/>
              <a:t>Home has signs of damp / condensation / </a:t>
            </a:r>
            <a:r>
              <a:rPr lang="en-US" sz="1600" err="1"/>
              <a:t>mould</a:t>
            </a:r>
            <a:r>
              <a:rPr lang="en-US" sz="1600"/>
              <a:t> </a:t>
            </a:r>
          </a:p>
          <a:p>
            <a:pPr marL="228611" indent="-228611">
              <a:spcAft>
                <a:spcPts val="1600"/>
              </a:spcAft>
              <a:buFont typeface="Arial" panose="020B0604020202020204" pitchFamily="34" charset="0"/>
              <a:buChar char="•"/>
            </a:pPr>
            <a:r>
              <a:rPr lang="en-US" sz="1600"/>
              <a:t>Wearing lots of blankets / layers / winter coat indoors /only heating one room</a:t>
            </a:r>
          </a:p>
          <a:p>
            <a:pPr marL="228611" indent="-228611">
              <a:spcAft>
                <a:spcPts val="1600"/>
              </a:spcAft>
              <a:buFont typeface="Arial" panose="020B0604020202020204" pitchFamily="34" charset="0"/>
              <a:buChar char="•"/>
            </a:pPr>
            <a:r>
              <a:rPr lang="en-US" sz="1600"/>
              <a:t>Socially isolated / reluctant to have visitors – this can be an indication that there may be an energy related issue</a:t>
            </a:r>
          </a:p>
          <a:p>
            <a:pPr marL="0" indent="0">
              <a:spcAft>
                <a:spcPts val="1600"/>
              </a:spcAft>
              <a:buNone/>
            </a:pPr>
            <a:r>
              <a:rPr lang="en-US" sz="1600"/>
              <a:t>For a </a:t>
            </a:r>
            <a:r>
              <a:rPr lang="en-US" sz="1600">
                <a:hlinkClick r:id="rId4"/>
              </a:rPr>
              <a:t>checklist for what to look out for “</a:t>
            </a:r>
            <a:r>
              <a:rPr lang="en-US" sz="1600" err="1">
                <a:hlinkClick r:id="rId4"/>
              </a:rPr>
              <a:t>Favourite</a:t>
            </a:r>
            <a:r>
              <a:rPr lang="en-US" sz="1600">
                <a:hlinkClick r:id="rId4"/>
              </a:rPr>
              <a:t>” this page</a:t>
            </a:r>
            <a:r>
              <a:rPr lang="en-US" sz="1600"/>
              <a:t>.</a:t>
            </a:r>
            <a:br>
              <a:rPr lang="en-US" sz="1600"/>
            </a:br>
            <a:endParaRPr sz="1600"/>
          </a:p>
        </p:txBody>
      </p:sp>
    </p:spTree>
    <p:extLst>
      <p:ext uri="{BB962C8B-B14F-4D97-AF65-F5344CB8AC3E}">
        <p14:creationId xmlns:p14="http://schemas.microsoft.com/office/powerpoint/2010/main" val="18506163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r>
              <a:rPr lang="en-US" sz="1800"/>
              <a:t>How can we help?</a:t>
            </a:r>
            <a:endParaRPr lang="en-US" sz="1800">
              <a:cs typeface="Calibri"/>
            </a:endParaRPr>
          </a:p>
        </p:txBody>
      </p:sp>
      <p:sp>
        <p:nvSpPr>
          <p:cNvPr id="61" name="Google Shape;61;p14"/>
          <p:cNvSpPr txBox="1">
            <a:spLocks noGrp="1"/>
          </p:cNvSpPr>
          <p:nvPr>
            <p:ph type="body" idx="1"/>
          </p:nvPr>
        </p:nvSpPr>
        <p:spPr>
          <a:xfrm>
            <a:off x="415600" y="1033426"/>
            <a:ext cx="7001200" cy="5058407"/>
          </a:xfrm>
          <a:prstGeom prst="rect">
            <a:avLst/>
          </a:prstGeom>
        </p:spPr>
        <p:txBody>
          <a:bodyPr spcFirstLastPara="1" vert="horz" wrap="square" lIns="121900" tIns="121900" rIns="121900" bIns="121900" rtlCol="0" anchor="t" anchorCtr="0">
            <a:normAutofit fontScale="92500" lnSpcReduction="10000"/>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indent="0">
              <a:spcAft>
                <a:spcPts val="1600"/>
              </a:spcAft>
              <a:buNone/>
            </a:pPr>
            <a:r>
              <a:rPr lang="en-US" b="1"/>
              <a:t>General home energy related interventions</a:t>
            </a:r>
            <a:endParaRPr lang="en-US" sz="1067" b="1"/>
          </a:p>
          <a:p>
            <a:pPr marL="228611" indent="-228611">
              <a:spcAft>
                <a:spcPts val="1600"/>
              </a:spcAft>
            </a:pPr>
            <a:r>
              <a:rPr lang="en-US" sz="2067"/>
              <a:t>Energy bills and metering issues</a:t>
            </a:r>
          </a:p>
          <a:p>
            <a:pPr marL="228611" indent="-228611">
              <a:spcAft>
                <a:spcPts val="1600"/>
              </a:spcAft>
            </a:pPr>
            <a:r>
              <a:rPr lang="en-US" sz="2067"/>
              <a:t>Understanding and help to set heating controls</a:t>
            </a:r>
          </a:p>
          <a:p>
            <a:pPr marL="228611" indent="-228611">
              <a:spcAft>
                <a:spcPts val="1600"/>
              </a:spcAft>
            </a:pPr>
            <a:r>
              <a:rPr lang="en-US" sz="2067"/>
              <a:t>Gas/electric/water priority services register (free support for vulnerable customers)</a:t>
            </a:r>
          </a:p>
          <a:p>
            <a:pPr marL="228611" indent="-228611">
              <a:spcAft>
                <a:spcPts val="1600"/>
              </a:spcAft>
            </a:pPr>
            <a:r>
              <a:rPr lang="en-US" sz="2067"/>
              <a:t>Fuel voucher top ups for pre-payment meters (subject to funding)</a:t>
            </a:r>
          </a:p>
          <a:p>
            <a:pPr marL="228611" indent="-228611">
              <a:spcAft>
                <a:spcPts val="1600"/>
              </a:spcAft>
            </a:pPr>
            <a:r>
              <a:rPr lang="en-US" sz="2067"/>
              <a:t>Warm Home discount advice</a:t>
            </a:r>
          </a:p>
          <a:p>
            <a:pPr marL="228611" indent="-228611">
              <a:spcAft>
                <a:spcPts val="1600"/>
              </a:spcAft>
            </a:pPr>
            <a:r>
              <a:rPr lang="en-US" sz="2067"/>
              <a:t>Energy debt advice signposting</a:t>
            </a:r>
          </a:p>
          <a:p>
            <a:pPr marL="228611" indent="-228611">
              <a:spcAft>
                <a:spcPts val="1600"/>
              </a:spcAft>
            </a:pPr>
            <a:r>
              <a:rPr lang="en-US" sz="2067"/>
              <a:t>Signposting and some access to the Household Support Fund (for help with household costs) </a:t>
            </a:r>
          </a:p>
          <a:p>
            <a:pPr marL="228611" indent="-228611">
              <a:spcAft>
                <a:spcPts val="1600"/>
              </a:spcAft>
            </a:pPr>
            <a:r>
              <a:rPr lang="en-US" sz="2067"/>
              <a:t>Government financial support for energy bills</a:t>
            </a:r>
            <a:endParaRPr sz="2067"/>
          </a:p>
        </p:txBody>
      </p:sp>
      <p:pic>
        <p:nvPicPr>
          <p:cNvPr id="4" name="Picture 3">
            <a:extLst>
              <a:ext uri="{FF2B5EF4-FFF2-40B4-BE49-F238E27FC236}">
                <a16:creationId xmlns:a16="http://schemas.microsoft.com/office/drawing/2014/main" id="{4AFA506B-4740-4FB2-9288-A5E822CC772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135" b="7524"/>
          <a:stretch/>
        </p:blipFill>
        <p:spPr>
          <a:xfrm>
            <a:off x="7975600" y="1955800"/>
            <a:ext cx="2697618" cy="3605483"/>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102657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r>
              <a:rPr lang="en-US"/>
              <a:t>Contact us</a:t>
            </a:r>
            <a:endParaRPr/>
          </a:p>
        </p:txBody>
      </p:sp>
      <p:sp>
        <p:nvSpPr>
          <p:cNvPr id="67" name="Google Shape;67;p15"/>
          <p:cNvSpPr txBox="1">
            <a:spLocks noGrp="1"/>
          </p:cNvSpPr>
          <p:nvPr>
            <p:ph type="body" idx="1"/>
          </p:nvPr>
        </p:nvSpPr>
        <p:spPr>
          <a:xfrm>
            <a:off x="152400" y="2202417"/>
            <a:ext cx="4816800" cy="3784733"/>
          </a:xfrm>
          <a:prstGeom prst="rect">
            <a:avLst/>
          </a:prstGeom>
        </p:spPr>
        <p:txBody>
          <a:bodyPr spcFirstLastPara="1" vert="horz" wrap="square" lIns="121900" tIns="121900" rIns="121900" bIns="121900" rtlCol="0" anchor="t" anchorCtr="0">
            <a:norm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indent="0" algn="ctr">
              <a:spcAft>
                <a:spcPts val="1600"/>
              </a:spcAft>
              <a:buNone/>
            </a:pPr>
            <a:r>
              <a:rPr lang="en-US" sz="2667"/>
              <a:t>             0800 107 0044</a:t>
            </a:r>
          </a:p>
          <a:p>
            <a:pPr marL="0" indent="0" algn="ctr">
              <a:spcAft>
                <a:spcPts val="1600"/>
              </a:spcAft>
              <a:buNone/>
            </a:pPr>
            <a:endParaRPr lang="en-US" sz="2667"/>
          </a:p>
          <a:p>
            <a:pPr marL="0" indent="0" algn="ctr">
              <a:spcAft>
                <a:spcPts val="1600"/>
              </a:spcAft>
              <a:buNone/>
            </a:pPr>
            <a:r>
              <a:rPr lang="en-US" sz="2667"/>
              <a:t>             </a:t>
            </a:r>
            <a:r>
              <a:rPr lang="en-US" sz="2667">
                <a:hlinkClick r:id="rId4"/>
              </a:rPr>
              <a:t>www.bhbh.org.uk</a:t>
            </a:r>
            <a:endParaRPr lang="en-US" sz="2667"/>
          </a:p>
          <a:p>
            <a:pPr marL="0" indent="0" algn="ctr">
              <a:spcAft>
                <a:spcPts val="1600"/>
              </a:spcAft>
              <a:buNone/>
            </a:pPr>
            <a:endParaRPr lang="en-US" sz="2667"/>
          </a:p>
          <a:p>
            <a:pPr marL="0" indent="0" algn="ctr">
              <a:spcAft>
                <a:spcPts val="1600"/>
              </a:spcAft>
              <a:buNone/>
            </a:pPr>
            <a:r>
              <a:rPr lang="en-US" sz="2667"/>
              <a:t>            @</a:t>
            </a:r>
            <a:r>
              <a:rPr lang="en-US" sz="2667" err="1"/>
              <a:t>bhbhadvice</a:t>
            </a:r>
            <a:endParaRPr lang="en-US" sz="2667"/>
          </a:p>
          <a:p>
            <a:pPr marL="0" indent="0" algn="ctr">
              <a:spcAft>
                <a:spcPts val="1600"/>
              </a:spcAft>
              <a:buNone/>
            </a:pPr>
            <a:endParaRPr lang="en-US"/>
          </a:p>
          <a:p>
            <a:pPr marL="0" indent="0">
              <a:spcAft>
                <a:spcPts val="1600"/>
              </a:spcAft>
              <a:buNone/>
            </a:pPr>
            <a:endParaRPr/>
          </a:p>
        </p:txBody>
      </p:sp>
      <p:sp>
        <p:nvSpPr>
          <p:cNvPr id="68" name="Google Shape;68;p15"/>
          <p:cNvSpPr txBox="1">
            <a:spLocks noGrp="1"/>
          </p:cNvSpPr>
          <p:nvPr>
            <p:ph type="body" idx="2"/>
          </p:nvPr>
        </p:nvSpPr>
        <p:spPr>
          <a:xfrm>
            <a:off x="7721600" y="3530600"/>
            <a:ext cx="1828800" cy="2235200"/>
          </a:xfrm>
          <a:prstGeom prst="rect">
            <a:avLst/>
          </a:prstGeom>
        </p:spPr>
        <p:txBody>
          <a:bodyPr spcFirstLastPara="1" vert="horz" wrap="square" lIns="121900" tIns="121900" rIns="121900" bIns="121900" rtlCol="0" anchor="t" anchorCtr="0">
            <a:norm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indent="0">
              <a:spcAft>
                <a:spcPts val="1600"/>
              </a:spcAft>
              <a:buNone/>
            </a:pPr>
            <a:endParaRPr/>
          </a:p>
        </p:txBody>
      </p:sp>
      <p:pic>
        <p:nvPicPr>
          <p:cNvPr id="6" name="Graphic 5" descr="Telephone">
            <a:extLst>
              <a:ext uri="{FF2B5EF4-FFF2-40B4-BE49-F238E27FC236}">
                <a16:creationId xmlns:a16="http://schemas.microsoft.com/office/drawing/2014/main" id="{2ABB7AC9-D2BC-4758-8268-C24E23C4436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7100" y="2163947"/>
            <a:ext cx="609600" cy="609600"/>
          </a:xfrm>
          <a:prstGeom prst="rect">
            <a:avLst/>
          </a:prstGeom>
        </p:spPr>
      </p:pic>
      <p:pic>
        <p:nvPicPr>
          <p:cNvPr id="7" name="Graphic 6" descr="Computer">
            <a:extLst>
              <a:ext uri="{FF2B5EF4-FFF2-40B4-BE49-F238E27FC236}">
                <a16:creationId xmlns:a16="http://schemas.microsoft.com/office/drawing/2014/main" id="{F07D617A-F0C5-486D-92B6-BAB30A6821F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65200" y="3445641"/>
            <a:ext cx="609600" cy="609600"/>
          </a:xfrm>
          <a:prstGeom prst="rect">
            <a:avLst/>
          </a:prstGeom>
        </p:spPr>
      </p:pic>
      <p:pic>
        <p:nvPicPr>
          <p:cNvPr id="9" name="Picture 8">
            <a:extLst>
              <a:ext uri="{FF2B5EF4-FFF2-40B4-BE49-F238E27FC236}">
                <a16:creationId xmlns:a16="http://schemas.microsoft.com/office/drawing/2014/main" id="{62A6A737-ABE7-4C22-87D3-1ADD42F07033}"/>
              </a:ext>
            </a:extLst>
          </p:cNvPr>
          <p:cNvPicPr>
            <a:picLocks noChangeAspect="1"/>
          </p:cNvPicPr>
          <p:nvPr/>
        </p:nvPicPr>
        <p:blipFill>
          <a:blip r:embed="rId9"/>
          <a:stretch>
            <a:fillRect/>
          </a:stretch>
        </p:blipFill>
        <p:spPr>
          <a:xfrm>
            <a:off x="927100" y="4648200"/>
            <a:ext cx="647700" cy="577850"/>
          </a:xfrm>
          <a:prstGeom prst="rect">
            <a:avLst/>
          </a:prstGeom>
        </p:spPr>
      </p:pic>
      <p:sp>
        <p:nvSpPr>
          <p:cNvPr id="2" name="TextBox 1">
            <a:extLst>
              <a:ext uri="{FF2B5EF4-FFF2-40B4-BE49-F238E27FC236}">
                <a16:creationId xmlns:a16="http://schemas.microsoft.com/office/drawing/2014/main" id="{08120EF6-AE8C-4F5E-BEFB-5BE43B13D0F0}"/>
              </a:ext>
            </a:extLst>
          </p:cNvPr>
          <p:cNvSpPr txBox="1"/>
          <p:nvPr/>
        </p:nvSpPr>
        <p:spPr>
          <a:xfrm>
            <a:off x="435920" y="4500230"/>
            <a:ext cx="4553600" cy="543739"/>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spcAft>
                <a:spcPts val="1600"/>
              </a:spcAft>
            </a:pPr>
            <a:endParaRPr lang="en-US" sz="800"/>
          </a:p>
          <a:p>
            <a:endParaRPr lang="en-GB" sz="800"/>
          </a:p>
        </p:txBody>
      </p:sp>
      <p:pic>
        <p:nvPicPr>
          <p:cNvPr id="13" name="Picture 12">
            <a:extLst>
              <a:ext uri="{FF2B5EF4-FFF2-40B4-BE49-F238E27FC236}">
                <a16:creationId xmlns:a16="http://schemas.microsoft.com/office/drawing/2014/main" id="{AC495335-4839-4AD7-8F67-C03B74E16D84}"/>
              </a:ext>
            </a:extLst>
          </p:cNvPr>
          <p:cNvPicPr>
            <a:picLocks noChangeAspect="1"/>
          </p:cNvPicPr>
          <p:nvPr/>
        </p:nvPicPr>
        <p:blipFill>
          <a:blip r:embed="rId10"/>
          <a:stretch>
            <a:fillRect/>
          </a:stretch>
        </p:blipFill>
        <p:spPr>
          <a:xfrm>
            <a:off x="5047984" y="1981066"/>
            <a:ext cx="6728416" cy="3784734"/>
          </a:xfrm>
          <a:prstGeom prst="rect">
            <a:avLst/>
          </a:prstGeom>
        </p:spPr>
      </p:pic>
    </p:spTree>
    <p:extLst>
      <p:ext uri="{BB962C8B-B14F-4D97-AF65-F5344CB8AC3E}">
        <p14:creationId xmlns:p14="http://schemas.microsoft.com/office/powerpoint/2010/main" val="30451152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500778"/>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0" y="489159"/>
            <a:ext cx="3617382" cy="2939841"/>
          </a:xfrm>
          <a:prstGeom prst="rect">
            <a:avLst/>
          </a:prstGeom>
        </p:spPr>
      </p:pic>
      <p:sp>
        <p:nvSpPr>
          <p:cNvPr id="4" name="TextBox 4"/>
          <p:cNvSpPr txBox="1"/>
          <p:nvPr/>
        </p:nvSpPr>
        <p:spPr>
          <a:xfrm>
            <a:off x="1055076" y="2381373"/>
            <a:ext cx="9720775" cy="2095254"/>
          </a:xfrm>
          <a:prstGeom prst="rect">
            <a:avLst/>
          </a:prstGeom>
        </p:spPr>
        <p:txBody>
          <a:bodyPr wrap="square" lIns="0" tIns="0" rIns="0" bIns="0" rtlCol="0" anchor="t">
            <a:spAutoFit/>
          </a:bodyPr>
          <a:lstStyle/>
          <a:p>
            <a:pPr algn="ctr" defTabSz="609630">
              <a:lnSpc>
                <a:spcPts val="5600"/>
              </a:lnSpc>
            </a:pPr>
            <a:r>
              <a:rPr lang="en-US" sz="3600">
                <a:solidFill>
                  <a:srgbClr val="FFFFFF"/>
                </a:solidFill>
                <a:latin typeface="Source Sans Pro Bold"/>
              </a:rPr>
              <a:t>Home-visiting support</a:t>
            </a:r>
          </a:p>
          <a:p>
            <a:pPr algn="ctr" defTabSz="609630">
              <a:lnSpc>
                <a:spcPts val="5600"/>
              </a:lnSpc>
            </a:pPr>
            <a:r>
              <a:rPr lang="en-US" sz="3600">
                <a:solidFill>
                  <a:srgbClr val="FFFFFF"/>
                </a:solidFill>
                <a:latin typeface="Source Sans Pro Bold"/>
              </a:rPr>
              <a:t>For families in Oxfordshire</a:t>
            </a:r>
          </a:p>
          <a:p>
            <a:pPr algn="ctr" defTabSz="609630">
              <a:lnSpc>
                <a:spcPts val="5600"/>
              </a:lnSpc>
            </a:pPr>
            <a:endParaRPr lang="en-US" sz="3600">
              <a:solidFill>
                <a:srgbClr val="FFFFFF"/>
              </a:solidFill>
              <a:latin typeface="Source Sans Pro Bold"/>
            </a:endParaRPr>
          </a:p>
        </p:txBody>
      </p:sp>
      <p:pic>
        <p:nvPicPr>
          <p:cNvPr id="5" name="Picture 5"/>
          <p:cNvPicPr>
            <a:picLocks noChangeAspect="1"/>
          </p:cNvPicPr>
          <p:nvPr/>
        </p:nvPicPr>
        <p:blipFill>
          <a:blip r:embed="rId3"/>
          <a:srcRect/>
          <a:stretch>
            <a:fillRect/>
          </a:stretch>
        </p:blipFill>
        <p:spPr>
          <a:xfrm rot="5400000">
            <a:off x="6936741" y="2270070"/>
            <a:ext cx="9138919" cy="563567"/>
          </a:xfrm>
          <a:prstGeom prst="rect">
            <a:avLst/>
          </a:prstGeom>
        </p:spPr>
      </p:pic>
      <p:pic>
        <p:nvPicPr>
          <p:cNvPr id="7" name="Picture 6" descr="A picture containing graphics, font, graphic design, clipart&#10;&#10;Description automatically generated">
            <a:extLst>
              <a:ext uri="{FF2B5EF4-FFF2-40B4-BE49-F238E27FC236}">
                <a16:creationId xmlns:a16="http://schemas.microsoft.com/office/drawing/2014/main" id="{AAB8BA0F-BF74-B1CB-C1DC-599AB1CEF2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5186" y="4476627"/>
            <a:ext cx="2220554" cy="1479951"/>
          </a:xfrm>
          <a:prstGeom prst="rect">
            <a:avLst/>
          </a:prstGeom>
        </p:spPr>
      </p:pic>
    </p:spTree>
    <p:extLst>
      <p:ext uri="{BB962C8B-B14F-4D97-AF65-F5344CB8AC3E}">
        <p14:creationId xmlns:p14="http://schemas.microsoft.com/office/powerpoint/2010/main" val="36209579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267B53F-7F3F-1CCB-8D9B-3A627150E428}"/>
              </a:ext>
            </a:extLst>
          </p:cNvPr>
          <p:cNvSpPr txBox="1"/>
          <p:nvPr/>
        </p:nvSpPr>
        <p:spPr>
          <a:xfrm>
            <a:off x="2844529" y="4617988"/>
            <a:ext cx="7816543" cy="1056892"/>
          </a:xfrm>
          <a:prstGeom prst="rect">
            <a:avLst/>
          </a:prstGeom>
          <a:noFill/>
        </p:spPr>
        <p:txBody>
          <a:bodyPr wrap="square">
            <a:spAutoFit/>
          </a:bodyPr>
          <a:lstStyle/>
          <a:p>
            <a:pPr marL="342900" lvl="0" indent="-342900">
              <a:lnSpc>
                <a:spcPct val="107000"/>
              </a:lnSpc>
              <a:spcAft>
                <a:spcPts val="533"/>
              </a:spcAft>
              <a:buFont typeface="Arial" panose="020B0604020202020204" pitchFamily="34" charset="0"/>
              <a:buChar char="•"/>
              <a:defRPr/>
            </a:pPr>
            <a:r>
              <a:rPr lang="en-GB" sz="2800">
                <a:solidFill>
                  <a:srgbClr val="500778"/>
                </a:solidFill>
                <a:latin typeface="Source Sans Pro" panose="020B0503030403020204" pitchFamily="34" charset="0"/>
                <a:ea typeface="Source Sans Pro" panose="020B0503030403020204" pitchFamily="34" charset="0"/>
                <a:cs typeface="Times New Roman" panose="02020603050405020304" pitchFamily="18" charset="0"/>
              </a:rPr>
              <a:t>Confidential, no judgement</a:t>
            </a:r>
          </a:p>
          <a:p>
            <a:pPr marL="342900" lvl="0" indent="-342900">
              <a:lnSpc>
                <a:spcPct val="107000"/>
              </a:lnSpc>
              <a:spcAft>
                <a:spcPts val="533"/>
              </a:spcAft>
              <a:buFont typeface="Arial" panose="020B0604020202020204" pitchFamily="34" charset="0"/>
              <a:buChar char="•"/>
              <a:defRPr/>
            </a:pPr>
            <a:r>
              <a:rPr lang="en-GB" sz="2800" b="1">
                <a:solidFill>
                  <a:srgbClr val="500778"/>
                </a:solidFill>
                <a:latin typeface="Source Sans Pro" panose="020B0503030403020204" pitchFamily="34" charset="0"/>
                <a:ea typeface="Source Sans Pro" panose="020B0503030403020204" pitchFamily="34" charset="0"/>
                <a:cs typeface="Times New Roman" panose="02020603050405020304" pitchFamily="18" charset="0"/>
              </a:rPr>
              <a:t>Free </a:t>
            </a:r>
          </a:p>
        </p:txBody>
      </p:sp>
      <p:pic>
        <p:nvPicPr>
          <p:cNvPr id="3" name="Picture 3"/>
          <p:cNvPicPr>
            <a:picLocks noChangeAspect="1"/>
          </p:cNvPicPr>
          <p:nvPr/>
        </p:nvPicPr>
        <p:blipFill>
          <a:blip r:embed="rId3"/>
          <a:srcRect/>
          <a:stretch>
            <a:fillRect/>
          </a:stretch>
        </p:blipFill>
        <p:spPr>
          <a:xfrm rot="-5400000">
            <a:off x="6936741" y="2900793"/>
            <a:ext cx="9138919" cy="552143"/>
          </a:xfrm>
          <a:prstGeom prst="rect">
            <a:avLst/>
          </a:prstGeom>
        </p:spPr>
      </p:pic>
      <p:pic>
        <p:nvPicPr>
          <p:cNvPr id="2" name="Picture 2"/>
          <p:cNvPicPr>
            <a:picLocks noChangeAspect="1"/>
          </p:cNvPicPr>
          <p:nvPr/>
        </p:nvPicPr>
        <p:blipFill>
          <a:blip r:embed="rId4"/>
          <a:srcRect/>
          <a:stretch>
            <a:fillRect/>
          </a:stretch>
        </p:blipFill>
        <p:spPr>
          <a:xfrm>
            <a:off x="243473" y="4617989"/>
            <a:ext cx="2032000" cy="1650999"/>
          </a:xfrm>
          <a:prstGeom prst="rect">
            <a:avLst/>
          </a:prstGeom>
        </p:spPr>
      </p:pic>
      <p:sp>
        <p:nvSpPr>
          <p:cNvPr id="13" name="TextBox 12">
            <a:extLst>
              <a:ext uri="{FF2B5EF4-FFF2-40B4-BE49-F238E27FC236}">
                <a16:creationId xmlns:a16="http://schemas.microsoft.com/office/drawing/2014/main" id="{E0147310-1DD0-478F-BEFE-121D6A2EEDDE}"/>
              </a:ext>
            </a:extLst>
          </p:cNvPr>
          <p:cNvSpPr txBox="1"/>
          <p:nvPr/>
        </p:nvSpPr>
        <p:spPr>
          <a:xfrm>
            <a:off x="706582" y="589012"/>
            <a:ext cx="9954491" cy="4015395"/>
          </a:xfrm>
          <a:prstGeom prst="rect">
            <a:avLst/>
          </a:prstGeom>
          <a:noFill/>
        </p:spPr>
        <p:txBody>
          <a:bodyPr wrap="square">
            <a:spAutoFit/>
          </a:bodyPr>
          <a:lstStyle/>
          <a:p>
            <a:pPr marL="457200" lvl="0" indent="-457200">
              <a:lnSpc>
                <a:spcPct val="107000"/>
              </a:lnSpc>
              <a:spcAft>
                <a:spcPts val="533"/>
              </a:spcAft>
              <a:buFont typeface="Arial" panose="020B0604020202020204" pitchFamily="34" charset="0"/>
              <a:buChar char="•"/>
              <a:defRPr/>
            </a:pPr>
            <a:r>
              <a:rPr lang="en-GB" sz="2800" b="1">
                <a:solidFill>
                  <a:srgbClr val="500778"/>
                </a:solidFill>
                <a:latin typeface="Source Sans Pro" panose="020B0503030403020204" pitchFamily="34" charset="0"/>
                <a:ea typeface="Source Sans Pro" panose="020B0503030403020204" pitchFamily="34" charset="0"/>
                <a:cs typeface="Times New Roman" panose="02020603050405020304" pitchFamily="18" charset="0"/>
              </a:rPr>
              <a:t>For families with at least one child under 5 (including pregnancy)</a:t>
            </a:r>
          </a:p>
          <a:p>
            <a:pPr marL="457200" lvl="0" indent="-457200">
              <a:lnSpc>
                <a:spcPct val="107000"/>
              </a:lnSpc>
              <a:spcAft>
                <a:spcPts val="533"/>
              </a:spcAft>
              <a:buFont typeface="Arial" panose="020B0604020202020204" pitchFamily="34" charset="0"/>
              <a:buChar char="•"/>
              <a:defRPr/>
            </a:pPr>
            <a:r>
              <a:rPr lang="en-GB" sz="2800">
                <a:solidFill>
                  <a:srgbClr val="500778"/>
                </a:solidFill>
                <a:latin typeface="Source Sans Pro" panose="020B0503030403020204" pitchFamily="34" charset="0"/>
                <a:ea typeface="Source Sans Pro" panose="020B0503030403020204" pitchFamily="34" charset="0"/>
                <a:cs typeface="Times New Roman" panose="02020603050405020304" pitchFamily="18" charset="0"/>
              </a:rPr>
              <a:t>Holistic – for families experiencing stress when their children are young</a:t>
            </a:r>
          </a:p>
          <a:p>
            <a:pPr marL="457200" lvl="0" indent="-457200">
              <a:lnSpc>
                <a:spcPct val="107000"/>
              </a:lnSpc>
              <a:spcAft>
                <a:spcPts val="533"/>
              </a:spcAft>
              <a:buFont typeface="Arial" panose="020B0604020202020204" pitchFamily="34" charset="0"/>
              <a:buChar char="•"/>
              <a:defRPr/>
            </a:pPr>
            <a:r>
              <a:rPr lang="en-GB" sz="2800" b="1">
                <a:solidFill>
                  <a:srgbClr val="500778"/>
                </a:solidFill>
                <a:latin typeface="Source Sans Pro" panose="020B0503030403020204" pitchFamily="34" charset="0"/>
                <a:ea typeface="Source Sans Pro" panose="020B0503030403020204" pitchFamily="34" charset="0"/>
                <a:cs typeface="Times New Roman" panose="02020603050405020304" pitchFamily="18" charset="0"/>
              </a:rPr>
              <a:t>Emotional and practical support </a:t>
            </a:r>
          </a:p>
          <a:p>
            <a:pPr marL="457200" lvl="0" indent="-457200">
              <a:lnSpc>
                <a:spcPct val="107000"/>
              </a:lnSpc>
              <a:spcAft>
                <a:spcPts val="533"/>
              </a:spcAft>
              <a:buFont typeface="Arial" panose="020B0604020202020204" pitchFamily="34" charset="0"/>
              <a:buChar char="•"/>
              <a:defRPr/>
            </a:pPr>
            <a:r>
              <a:rPr lang="en-GB" sz="2800">
                <a:solidFill>
                  <a:srgbClr val="500778"/>
                </a:solidFill>
                <a:latin typeface="Source Sans Pro" panose="020B0503030403020204" pitchFamily="34" charset="0"/>
                <a:ea typeface="Source Sans Pro" panose="020B0503030403020204" pitchFamily="34" charset="0"/>
                <a:cs typeface="Times New Roman" panose="02020603050405020304" pitchFamily="18" charset="0"/>
              </a:rPr>
              <a:t>Weekly home-visits &amp; groups</a:t>
            </a:r>
          </a:p>
          <a:p>
            <a:pPr marL="457200" lvl="0" indent="-457200">
              <a:lnSpc>
                <a:spcPct val="107000"/>
              </a:lnSpc>
              <a:spcAft>
                <a:spcPts val="533"/>
              </a:spcAft>
              <a:buFont typeface="Arial" panose="020B0604020202020204" pitchFamily="34" charset="0"/>
              <a:buChar char="•"/>
              <a:defRPr/>
            </a:pPr>
            <a:r>
              <a:rPr lang="en-GB" sz="2800" b="1">
                <a:solidFill>
                  <a:srgbClr val="500778"/>
                </a:solidFill>
                <a:latin typeface="Source Sans Pro" panose="020B0503030403020204" pitchFamily="34" charset="0"/>
                <a:ea typeface="Source Sans Pro" panose="020B0503030403020204" pitchFamily="34" charset="0"/>
                <a:cs typeface="Times New Roman" panose="02020603050405020304" pitchFamily="18" charset="0"/>
              </a:rPr>
              <a:t>Support poverty, family hardship and housing needs in the context of wider difficulties</a:t>
            </a:r>
            <a:r>
              <a:rPr lang="en-GB" sz="2400" b="1">
                <a:solidFill>
                  <a:srgbClr val="500778"/>
                </a:solidFill>
                <a:latin typeface="Source Sans Pro" panose="020B0503030403020204" pitchFamily="34" charset="0"/>
                <a:ea typeface="Source Sans Pro" panose="020B0503030403020204" pitchFamily="34" charset="0"/>
                <a:cs typeface="Times New Roman" panose="02020603050405020304" pitchFamily="18" charset="0"/>
              </a:rPr>
              <a:t> </a:t>
            </a:r>
          </a:p>
        </p:txBody>
      </p:sp>
    </p:spTree>
    <p:extLst>
      <p:ext uri="{BB962C8B-B14F-4D97-AF65-F5344CB8AC3E}">
        <p14:creationId xmlns:p14="http://schemas.microsoft.com/office/powerpoint/2010/main" val="4143219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25413C6-3741-438C-B8F5-C65EAE887B73}"/>
              </a:ext>
            </a:extLst>
          </p:cNvPr>
          <p:cNvSpPr>
            <a:spLocks noGrp="1"/>
          </p:cNvSpPr>
          <p:nvPr>
            <p:ph type="body" idx="1"/>
          </p:nvPr>
        </p:nvSpPr>
        <p:spPr bwMode="gray">
          <a:xfrm>
            <a:off x="556591" y="1258957"/>
            <a:ext cx="11343861" cy="5141843"/>
          </a:xfrm>
        </p:spPr>
        <p:txBody>
          <a:bodyPr/>
          <a:lstStyle/>
          <a:p>
            <a:endParaRPr lang="en-US"/>
          </a:p>
          <a:p>
            <a:endParaRPr lang="en-GB"/>
          </a:p>
        </p:txBody>
      </p:sp>
      <p:sp>
        <p:nvSpPr>
          <p:cNvPr id="13" name="Title 1">
            <a:extLst>
              <a:ext uri="{FF2B5EF4-FFF2-40B4-BE49-F238E27FC236}">
                <a16:creationId xmlns:a16="http://schemas.microsoft.com/office/drawing/2014/main" id="{149C24DF-7E54-4AE9-B398-E70662821E00}"/>
              </a:ext>
            </a:extLst>
          </p:cNvPr>
          <p:cNvSpPr>
            <a:spLocks noGrp="1"/>
          </p:cNvSpPr>
          <p:nvPr>
            <p:ph type="title"/>
          </p:nvPr>
        </p:nvSpPr>
        <p:spPr>
          <a:xfrm>
            <a:off x="2528887" y="-354480"/>
            <a:ext cx="7134226" cy="1163952"/>
          </a:xfrm>
        </p:spPr>
        <p:txBody>
          <a:bodyPr/>
          <a:lstStyle/>
          <a:p>
            <a:r>
              <a:rPr lang="en-GB"/>
              <a:t>Observations &amp; Wider impacts</a:t>
            </a:r>
          </a:p>
        </p:txBody>
      </p:sp>
      <p:graphicFrame>
        <p:nvGraphicFramePr>
          <p:cNvPr id="3" name="Table 2">
            <a:extLst>
              <a:ext uri="{FF2B5EF4-FFF2-40B4-BE49-F238E27FC236}">
                <a16:creationId xmlns:a16="http://schemas.microsoft.com/office/drawing/2014/main" id="{729F3C19-DE7E-4F41-8095-CCCEFD130ABC}"/>
              </a:ext>
            </a:extLst>
          </p:cNvPr>
          <p:cNvGraphicFramePr>
            <a:graphicFrameLocks noGrp="1"/>
          </p:cNvGraphicFramePr>
          <p:nvPr/>
        </p:nvGraphicFramePr>
        <p:xfrm>
          <a:off x="3058160" y="1258957"/>
          <a:ext cx="6075680" cy="5141843"/>
        </p:xfrm>
        <a:graphic>
          <a:graphicData uri="http://schemas.openxmlformats.org/drawingml/2006/table">
            <a:tbl>
              <a:tblPr firstRow="1" firstCol="1" bandRow="1">
                <a:tableStyleId>{5C22544A-7EE6-4342-B048-85BDC9FD1C3A}</a:tableStyleId>
              </a:tblPr>
              <a:tblGrid>
                <a:gridCol w="6075680">
                  <a:extLst>
                    <a:ext uri="{9D8B030D-6E8A-4147-A177-3AD203B41FA5}">
                      <a16:colId xmlns:a16="http://schemas.microsoft.com/office/drawing/2014/main" val="889865652"/>
                    </a:ext>
                  </a:extLst>
                </a:gridCol>
              </a:tblGrid>
              <a:tr h="5141843">
                <a:tc>
                  <a:txBody>
                    <a:bodyPr/>
                    <a:lstStyle/>
                    <a:p>
                      <a:pPr marL="171450" indent="-171450" algn="ctr">
                        <a:buFont typeface="Arial" panose="020B0604020202020204" pitchFamily="34" charset="0"/>
                        <a:buChar char="•"/>
                      </a:pPr>
                      <a:endParaRPr lang="en-GB" sz="1600">
                        <a:solidFill>
                          <a:schemeClr val="bg1"/>
                        </a:solidFill>
                        <a:effectLst/>
                        <a:latin typeface="Times New Roman" panose="02020603050405020304" pitchFamily="18" charset="0"/>
                        <a:cs typeface="Times New Roman" panose="02020603050405020304" pitchFamily="18" charset="0"/>
                      </a:endParaRPr>
                    </a:p>
                    <a:p>
                      <a:pPr marL="62865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800">
                          <a:solidFill>
                            <a:schemeClr val="bg1"/>
                          </a:solidFill>
                          <a:effectLst/>
                          <a:latin typeface="+mj-lt"/>
                          <a:cs typeface="Times New Roman" panose="02020603050405020304" pitchFamily="18" charset="0"/>
                        </a:rPr>
                        <a:t>What have we seen?</a:t>
                      </a:r>
                    </a:p>
                    <a:p>
                      <a:pPr marL="17145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2800">
                        <a:solidFill>
                          <a:schemeClr val="bg1"/>
                        </a:solidFill>
                        <a:effectLst/>
                        <a:latin typeface="+mj-lt"/>
                        <a:cs typeface="Times New Roman" panose="02020603050405020304" pitchFamily="18" charset="0"/>
                      </a:endParaRPr>
                    </a:p>
                    <a:p>
                      <a:pPr marL="171450" marR="0" lvl="0" indent="111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800">
                          <a:solidFill>
                            <a:schemeClr val="bg1"/>
                          </a:solidFill>
                          <a:effectLst/>
                          <a:latin typeface="+mj-lt"/>
                          <a:cs typeface="Times New Roman" panose="02020603050405020304" pitchFamily="18" charset="0"/>
                        </a:rPr>
                        <a:t>Shame</a:t>
                      </a:r>
                    </a:p>
                    <a:p>
                      <a:pPr marL="17145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2800">
                        <a:solidFill>
                          <a:schemeClr val="bg1"/>
                        </a:solidFill>
                        <a:effectLst/>
                        <a:latin typeface="+mj-lt"/>
                        <a:cs typeface="Times New Roman" panose="02020603050405020304" pitchFamily="18" charset="0"/>
                      </a:endParaRPr>
                    </a:p>
                    <a:p>
                      <a:pPr marL="171450" marR="0" lvl="0" indent="111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800">
                          <a:solidFill>
                            <a:schemeClr val="bg1"/>
                          </a:solidFill>
                          <a:effectLst/>
                          <a:latin typeface="+mj-lt"/>
                          <a:cs typeface="Times New Roman" panose="02020603050405020304" pitchFamily="18" charset="0"/>
                        </a:rPr>
                        <a:t>Isolation – denied friendships</a:t>
                      </a:r>
                    </a:p>
                    <a:p>
                      <a:pPr marL="171450" indent="0" algn="l">
                        <a:buFont typeface="Arial" panose="020B0604020202020204" pitchFamily="34" charset="0"/>
                        <a:buNone/>
                      </a:pPr>
                      <a:endParaRPr lang="en-GB" sz="2800">
                        <a:solidFill>
                          <a:schemeClr val="bg1"/>
                        </a:solidFill>
                        <a:effectLst/>
                        <a:latin typeface="+mj-lt"/>
                        <a:cs typeface="Times New Roman" panose="02020603050405020304" pitchFamily="18" charset="0"/>
                      </a:endParaRPr>
                    </a:p>
                    <a:p>
                      <a:pPr marL="171450" indent="11113" algn="l">
                        <a:buFont typeface="Arial" panose="020B0604020202020204" pitchFamily="34" charset="0"/>
                        <a:buChar char="•"/>
                      </a:pPr>
                      <a:r>
                        <a:rPr lang="en-GB" sz="2800">
                          <a:solidFill>
                            <a:schemeClr val="bg1"/>
                          </a:solidFill>
                          <a:effectLst/>
                          <a:latin typeface="+mj-lt"/>
                          <a:cs typeface="Times New Roman" panose="02020603050405020304" pitchFamily="18" charset="0"/>
                        </a:rPr>
                        <a:t> Self-esteem, parenting capacity </a:t>
                      </a:r>
                    </a:p>
                    <a:p>
                      <a:pPr marL="171450" indent="11113" algn="l">
                        <a:buFont typeface="Arial" panose="020B0604020202020204" pitchFamily="34" charset="0"/>
                        <a:buChar char="•"/>
                      </a:pPr>
                      <a:endParaRPr lang="en-GB" sz="2800">
                        <a:solidFill>
                          <a:schemeClr val="bg1"/>
                        </a:solidFill>
                        <a:effectLst/>
                        <a:latin typeface="+mj-lt"/>
                        <a:cs typeface="Times New Roman" panose="02020603050405020304" pitchFamily="18" charset="0"/>
                      </a:endParaRPr>
                    </a:p>
                    <a:p>
                      <a:pPr marL="171450" indent="11113" algn="l">
                        <a:buFont typeface="Arial" panose="020B0604020202020204" pitchFamily="34" charset="0"/>
                        <a:buChar char="•"/>
                      </a:pPr>
                      <a:r>
                        <a:rPr lang="en-GB" sz="2800">
                          <a:solidFill>
                            <a:schemeClr val="bg1"/>
                          </a:solidFill>
                          <a:effectLst/>
                          <a:latin typeface="+mj-lt"/>
                          <a:cs typeface="Times New Roman" panose="02020603050405020304" pitchFamily="18" charset="0"/>
                        </a:rPr>
                        <a:t>Further negative impacts for child development – 1001 critical days</a:t>
                      </a:r>
                    </a:p>
                    <a:p>
                      <a:pPr marL="171450" indent="0" algn="l">
                        <a:buFont typeface="Arial" panose="020B0604020202020204" pitchFamily="34" charset="0"/>
                        <a:buNone/>
                      </a:pPr>
                      <a:endParaRPr lang="en-GB" sz="2800">
                        <a:solidFill>
                          <a:schemeClr val="bg1"/>
                        </a:solidFill>
                        <a:effectLst/>
                        <a:latin typeface="+mj-lt"/>
                        <a:cs typeface="Times New Roman" panose="02020603050405020304" pitchFamily="18" charset="0"/>
                      </a:endParaRPr>
                    </a:p>
                  </a:txBody>
                  <a:tcPr marL="63444" marR="63444" marT="0" marB="0"/>
                </a:tc>
                <a:extLst>
                  <a:ext uri="{0D108BD9-81ED-4DB2-BD59-A6C34878D82A}">
                    <a16:rowId xmlns:a16="http://schemas.microsoft.com/office/drawing/2014/main" val="2759959778"/>
                  </a:ext>
                </a:extLst>
              </a:tr>
            </a:tbl>
          </a:graphicData>
        </a:graphic>
      </p:graphicFrame>
    </p:spTree>
    <p:extLst>
      <p:ext uri="{BB962C8B-B14F-4D97-AF65-F5344CB8AC3E}">
        <p14:creationId xmlns:p14="http://schemas.microsoft.com/office/powerpoint/2010/main" val="7894563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400000">
            <a:off x="7039898" y="4044133"/>
            <a:ext cx="9138919" cy="517872"/>
          </a:xfrm>
          <a:prstGeom prst="rect">
            <a:avLst/>
          </a:prstGeom>
        </p:spPr>
      </p:pic>
      <p:pic>
        <p:nvPicPr>
          <p:cNvPr id="3" name="Picture 3"/>
          <p:cNvPicPr>
            <a:picLocks noChangeAspect="1"/>
          </p:cNvPicPr>
          <p:nvPr/>
        </p:nvPicPr>
        <p:blipFill>
          <a:blip r:embed="rId4"/>
          <a:srcRect/>
          <a:stretch>
            <a:fillRect/>
          </a:stretch>
        </p:blipFill>
        <p:spPr>
          <a:xfrm>
            <a:off x="259259" y="5073513"/>
            <a:ext cx="1925141" cy="1564177"/>
          </a:xfrm>
          <a:prstGeom prst="rect">
            <a:avLst/>
          </a:prstGeom>
        </p:spPr>
      </p:pic>
      <p:pic>
        <p:nvPicPr>
          <p:cNvPr id="4" name="Picture 4"/>
          <p:cNvPicPr>
            <a:picLocks noChangeAspect="1"/>
          </p:cNvPicPr>
          <p:nvPr/>
        </p:nvPicPr>
        <p:blipFill>
          <a:blip r:embed="rId5"/>
          <a:srcRect/>
          <a:stretch>
            <a:fillRect/>
          </a:stretch>
        </p:blipFill>
        <p:spPr>
          <a:xfrm rot="20345023">
            <a:off x="458394" y="553863"/>
            <a:ext cx="1294495" cy="1354537"/>
          </a:xfrm>
          <a:prstGeom prst="rect">
            <a:avLst/>
          </a:prstGeom>
        </p:spPr>
      </p:pic>
      <p:sp>
        <p:nvSpPr>
          <p:cNvPr id="7" name="TextBox 6">
            <a:extLst>
              <a:ext uri="{FF2B5EF4-FFF2-40B4-BE49-F238E27FC236}">
                <a16:creationId xmlns:a16="http://schemas.microsoft.com/office/drawing/2014/main" id="{4F197045-BCE7-1684-8A3B-C081B5112C6A}"/>
              </a:ext>
            </a:extLst>
          </p:cNvPr>
          <p:cNvSpPr txBox="1"/>
          <p:nvPr/>
        </p:nvSpPr>
        <p:spPr>
          <a:xfrm>
            <a:off x="2184400" y="661432"/>
            <a:ext cx="8498114" cy="6196568"/>
          </a:xfrm>
          <a:prstGeom prst="rect">
            <a:avLst/>
          </a:prstGeom>
          <a:noFill/>
        </p:spPr>
        <p:txBody>
          <a:bodyPr wrap="square">
            <a:spAutoFit/>
          </a:bodyPr>
          <a:lstStyle/>
          <a:p>
            <a:pPr>
              <a:lnSpc>
                <a:spcPct val="115000"/>
              </a:lnSpc>
              <a:spcAft>
                <a:spcPts val="800"/>
              </a:spcAft>
            </a:pPr>
            <a:r>
              <a:rPr lang="en-GB" sz="2800" b="1">
                <a:solidFill>
                  <a:srgbClr val="E35205"/>
                </a:solidFill>
                <a:effectLst/>
                <a:latin typeface="Source Sans Pro" panose="020B0503030403020204" pitchFamily="34" charset="0"/>
                <a:ea typeface="Source Sans Pro" panose="020B0503030403020204" pitchFamily="34" charset="0"/>
                <a:cs typeface="Arial" panose="020B0604020202020204" pitchFamily="34" charset="0"/>
              </a:rPr>
              <a:t>Scenarios: </a:t>
            </a:r>
          </a:p>
          <a:p>
            <a:pPr marL="457200" indent="-457200">
              <a:lnSpc>
                <a:spcPct val="115000"/>
              </a:lnSpc>
              <a:spcAft>
                <a:spcPts val="800"/>
              </a:spcAft>
              <a:buFont typeface="Arial" panose="020B0604020202020204" pitchFamily="34" charset="0"/>
              <a:buChar char="•"/>
            </a:pPr>
            <a:r>
              <a:rPr lang="en-GB" sz="2800">
                <a:solidFill>
                  <a:srgbClr val="E35205"/>
                </a:solidFill>
                <a:latin typeface="Source Sans Pro" panose="020B0503030403020204" pitchFamily="34" charset="0"/>
                <a:ea typeface="Source Sans Pro" panose="020B0503030403020204" pitchFamily="34" charset="0"/>
                <a:cs typeface="Arial" panose="020B0604020202020204" pitchFamily="34" charset="0"/>
              </a:rPr>
              <a:t>Help form-filling</a:t>
            </a:r>
          </a:p>
          <a:p>
            <a:pPr marL="457200" indent="-457200">
              <a:lnSpc>
                <a:spcPct val="115000"/>
              </a:lnSpc>
              <a:spcAft>
                <a:spcPts val="800"/>
              </a:spcAft>
              <a:buFont typeface="Arial" panose="020B0604020202020204" pitchFamily="34" charset="0"/>
              <a:buChar char="•"/>
            </a:pPr>
            <a:r>
              <a:rPr lang="en-GB" sz="2800">
                <a:solidFill>
                  <a:srgbClr val="E35205"/>
                </a:solidFill>
                <a:effectLst/>
                <a:latin typeface="Source Sans Pro" panose="020B0503030403020204" pitchFamily="34" charset="0"/>
                <a:ea typeface="Source Sans Pro" panose="020B0503030403020204" pitchFamily="34" charset="0"/>
                <a:cs typeface="Arial" panose="020B0604020202020204" pitchFamily="34" charset="0"/>
              </a:rPr>
              <a:t>Advocacy on housing</a:t>
            </a:r>
          </a:p>
          <a:p>
            <a:pPr marL="457200" indent="-457200">
              <a:lnSpc>
                <a:spcPct val="115000"/>
              </a:lnSpc>
              <a:spcAft>
                <a:spcPts val="800"/>
              </a:spcAft>
              <a:buFont typeface="Arial" panose="020B0604020202020204" pitchFamily="34" charset="0"/>
              <a:buChar char="•"/>
            </a:pPr>
            <a:r>
              <a:rPr lang="en-GB" sz="2800">
                <a:solidFill>
                  <a:srgbClr val="E35205"/>
                </a:solidFill>
                <a:latin typeface="Source Sans Pro" panose="020B0503030403020204" pitchFamily="34" charset="0"/>
                <a:ea typeface="Source Sans Pro" panose="020B0503030403020204" pitchFamily="34" charset="0"/>
                <a:cs typeface="Arial" panose="020B0604020202020204" pitchFamily="34" charset="0"/>
              </a:rPr>
              <a:t>Access grants for white goods, beds etc.</a:t>
            </a:r>
          </a:p>
          <a:p>
            <a:pPr marL="457200" indent="-457200">
              <a:lnSpc>
                <a:spcPct val="115000"/>
              </a:lnSpc>
              <a:spcAft>
                <a:spcPts val="800"/>
              </a:spcAft>
              <a:buFont typeface="Arial" panose="020B0604020202020204" pitchFamily="34" charset="0"/>
              <a:buChar char="•"/>
            </a:pPr>
            <a:r>
              <a:rPr lang="en-GB" sz="2800">
                <a:solidFill>
                  <a:srgbClr val="E35205"/>
                </a:solidFill>
                <a:effectLst/>
                <a:latin typeface="Source Sans Pro" panose="020B0503030403020204" pitchFamily="34" charset="0"/>
                <a:ea typeface="Source Sans Pro" panose="020B0503030403020204" pitchFamily="34" charset="0"/>
                <a:cs typeface="Arial" panose="020B0604020202020204" pitchFamily="34" charset="0"/>
              </a:rPr>
              <a:t>Access to food bank, larder, </a:t>
            </a:r>
            <a:r>
              <a:rPr lang="en-GB" sz="2800">
                <a:solidFill>
                  <a:srgbClr val="E35205"/>
                </a:solidFill>
                <a:latin typeface="Source Sans Pro" panose="020B0503030403020204" pitchFamily="34" charset="0"/>
                <a:ea typeface="Source Sans Pro" panose="020B0503030403020204" pitchFamily="34" charset="0"/>
                <a:cs typeface="Arial" panose="020B0604020202020204" pitchFamily="34" charset="0"/>
              </a:rPr>
              <a:t>free play opportunities, </a:t>
            </a:r>
            <a:r>
              <a:rPr lang="en-GB" sz="2800">
                <a:solidFill>
                  <a:srgbClr val="E35205"/>
                </a:solidFill>
                <a:effectLst/>
                <a:latin typeface="Source Sans Pro" panose="020B0503030403020204" pitchFamily="34" charset="0"/>
                <a:ea typeface="Source Sans Pro" panose="020B0503030403020204" pitchFamily="34" charset="0"/>
                <a:cs typeface="Arial" panose="020B0604020202020204" pitchFamily="34" charset="0"/>
              </a:rPr>
              <a:t>attending appointments e.g. Advice Centres</a:t>
            </a:r>
          </a:p>
          <a:p>
            <a:pPr algn="ctr">
              <a:lnSpc>
                <a:spcPct val="115000"/>
              </a:lnSpc>
              <a:spcAft>
                <a:spcPts val="800"/>
              </a:spcAft>
            </a:pPr>
            <a:r>
              <a:rPr lang="en-GB" sz="2800" b="1">
                <a:solidFill>
                  <a:srgbClr val="E35205"/>
                </a:solidFill>
                <a:effectLst/>
                <a:latin typeface="Source Sans Pro" panose="020B0503030403020204" pitchFamily="34" charset="0"/>
                <a:ea typeface="Source Sans Pro" panose="020B0503030403020204" pitchFamily="34" charset="0"/>
                <a:cs typeface="Arial" panose="020B0604020202020204" pitchFamily="34" charset="0"/>
              </a:rPr>
              <a:t>Energy &amp; Cost of Living Toolkit &amp; Checklist to use with a family</a:t>
            </a:r>
          </a:p>
          <a:p>
            <a:pPr algn="ctr">
              <a:lnSpc>
                <a:spcPct val="115000"/>
              </a:lnSpc>
              <a:spcAft>
                <a:spcPts val="800"/>
              </a:spcAft>
            </a:pPr>
            <a:r>
              <a:rPr lang="en-GB" sz="2800" b="1">
                <a:solidFill>
                  <a:srgbClr val="E35205"/>
                </a:solidFill>
                <a:effectLst/>
                <a:latin typeface="Source Sans Pro" panose="020B0503030403020204" pitchFamily="34" charset="0"/>
                <a:ea typeface="Source Sans Pro" panose="020B0503030403020204" pitchFamily="34" charset="0"/>
                <a:cs typeface="Arial" panose="020B0604020202020204" pitchFamily="34" charset="0"/>
                <a:hlinkClick r:id="rId6"/>
              </a:rPr>
              <a:t>https://homestartoxford.org.uk/2023-updated-energy-and-cost-of-living-resource/</a:t>
            </a:r>
            <a:endParaRPr lang="en-GB" sz="2800" b="1">
              <a:solidFill>
                <a:srgbClr val="E35205"/>
              </a:solidFill>
              <a:effectLst/>
              <a:latin typeface="Source Sans Pro" panose="020B0503030403020204" pitchFamily="34" charset="0"/>
              <a:ea typeface="Source Sans Pro" panose="020B0503030403020204" pitchFamily="34" charset="0"/>
              <a:cs typeface="Arial" panose="020B0604020202020204" pitchFamily="34" charset="0"/>
            </a:endParaRPr>
          </a:p>
          <a:p>
            <a:pPr algn="ctr"/>
            <a:endParaRPr lang="en-GB" sz="280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9208264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D4D38-9134-4F87-A3E4-3A42EB129B8C}"/>
              </a:ext>
            </a:extLst>
          </p:cNvPr>
          <p:cNvSpPr>
            <a:spLocks noGrp="1"/>
          </p:cNvSpPr>
          <p:nvPr>
            <p:ph type="ctrTitle"/>
          </p:nvPr>
        </p:nvSpPr>
        <p:spPr>
          <a:xfrm>
            <a:off x="1524000" y="2069255"/>
            <a:ext cx="9144000" cy="514525"/>
          </a:xfrm>
        </p:spPr>
        <p:txBody>
          <a:bodyPr>
            <a:noAutofit/>
          </a:bodyPr>
          <a:lstStyle/>
          <a:p>
            <a:br>
              <a:rPr lang="en-GB" sz="3100">
                <a:latin typeface="Arial" panose="020B0604020202020204" pitchFamily="34" charset="0"/>
                <a:cs typeface="Arial" panose="020B0604020202020204" pitchFamily="34" charset="0"/>
              </a:rPr>
            </a:br>
            <a:r>
              <a:rPr lang="en-GB" sz="3100">
                <a:latin typeface="Arial" panose="020B06040202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5CBF811B-2068-4752-B22D-2C3444B5F619}"/>
              </a:ext>
            </a:extLst>
          </p:cNvPr>
          <p:cNvSpPr txBox="1"/>
          <p:nvPr/>
        </p:nvSpPr>
        <p:spPr>
          <a:xfrm>
            <a:off x="1946910" y="417720"/>
            <a:ext cx="8595360" cy="1077218"/>
          </a:xfrm>
          <a:prstGeom prst="rect">
            <a:avLst/>
          </a:prstGeom>
          <a:noFill/>
        </p:spPr>
        <p:txBody>
          <a:bodyPr wrap="square">
            <a:spAutoFit/>
          </a:bodyPr>
          <a:lstStyle/>
          <a:p>
            <a:pPr algn="ctr"/>
            <a:r>
              <a:rPr lang="en-GB" sz="3200">
                <a:hlinkClick r:id="rId3"/>
              </a:rPr>
              <a:t>Oxfordshire Joint Strategic Needs Assessment 2022</a:t>
            </a:r>
            <a:endParaRPr lang="en-GB" sz="320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C03C0137-5E15-4F5E-B4E9-0845480B2C23}"/>
              </a:ext>
            </a:extLst>
          </p:cNvPr>
          <p:cNvSpPr txBox="1"/>
          <p:nvPr/>
        </p:nvSpPr>
        <p:spPr>
          <a:xfrm>
            <a:off x="3615397" y="1997839"/>
            <a:ext cx="7849771" cy="4247317"/>
          </a:xfrm>
          <a:prstGeom prst="rect">
            <a:avLst/>
          </a:prstGeom>
          <a:noFill/>
        </p:spPr>
        <p:txBody>
          <a:bodyPr wrap="square">
            <a:spAutoFit/>
          </a:bodyPr>
          <a:lstStyle/>
          <a:p>
            <a:r>
              <a:rPr lang="en-GB" sz="1800">
                <a:effectLst/>
                <a:latin typeface="Arial" panose="020B0604020202020204" pitchFamily="34" charset="0"/>
                <a:ea typeface="Calibri" panose="020F0502020204030204" pitchFamily="34" charset="0"/>
                <a:cs typeface="Arial" panose="020B0604020202020204" pitchFamily="34" charset="0"/>
              </a:rPr>
              <a:t> </a:t>
            </a:r>
          </a:p>
          <a:p>
            <a:pPr marL="285750" indent="-285750">
              <a:buFont typeface="Arial" panose="020B0604020202020204" pitchFamily="34" charset="0"/>
              <a:buChar char="•"/>
            </a:pPr>
            <a:r>
              <a:rPr lang="en-GB" sz="1800">
                <a:effectLst/>
                <a:latin typeface="Arial" panose="020B0604020202020204" pitchFamily="34" charset="0"/>
                <a:ea typeface="Calibri" panose="020F0502020204030204" pitchFamily="34" charset="0"/>
                <a:cs typeface="Arial" panose="020B0604020202020204" pitchFamily="34" charset="0"/>
              </a:rPr>
              <a:t>11% of children in Oxfordshire are estimated to be living in poverty – within the city of Oxford this figure rises to 14% </a:t>
            </a:r>
          </a:p>
          <a:p>
            <a:pPr marL="285750" indent="-285750">
              <a:buFont typeface="Arial" panose="020B0604020202020204" pitchFamily="34" charset="0"/>
              <a:buChar char="•"/>
            </a:pPr>
            <a:r>
              <a:rPr lang="en-GB" sz="1800">
                <a:effectLst/>
                <a:latin typeface="Arial" panose="020B0604020202020204" pitchFamily="34" charset="0"/>
                <a:ea typeface="Calibri" panose="020F0502020204030204" pitchFamily="34" charset="0"/>
                <a:cs typeface="Arial" panose="020B0604020202020204" pitchFamily="34" charset="0"/>
              </a:rPr>
              <a:t>In 2020-21 there was an estimated total of 14,866 children aged 0-15 lived in low-income families in Oxfordshire and an estimated 18,212 children and young people aged 0-19 (Relative measure Before Housing Costs).  </a:t>
            </a:r>
          </a:p>
          <a:p>
            <a:pPr marL="285750" indent="-285750">
              <a:buFont typeface="Arial" panose="020B0604020202020204" pitchFamily="34" charset="0"/>
              <a:buChar char="•"/>
            </a:pPr>
            <a:endParaRPr lang="en-GB" sz="1800">
              <a:effectLst/>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GB" sz="1800">
                <a:effectLst/>
                <a:latin typeface="Arial" panose="020B0604020202020204" pitchFamily="34" charset="0"/>
                <a:ea typeface="Calibri" panose="020F0502020204030204" pitchFamily="34" charset="0"/>
                <a:cs typeface="Arial" panose="020B0604020202020204" pitchFamily="34" charset="0"/>
              </a:rPr>
              <a:t>The rate of child poverty (aged 0-15) in 2020-21 in Oxfordshire was 11.2% of children and was highest in Oxford City (14.3%) and Cherwell (13.1%). 18.5% of children in England were in households in relative low income before housing costs. </a:t>
            </a:r>
          </a:p>
          <a:p>
            <a:endParaRPr lang="en-GB" sz="1800">
              <a:effectLst/>
              <a:latin typeface="Calibri" panose="020F0502020204030204" pitchFamily="34" charset="0"/>
              <a:ea typeface="Calibri" panose="020F0502020204030204" pitchFamily="34" charset="0"/>
            </a:endParaRPr>
          </a:p>
          <a:p>
            <a:r>
              <a:rPr lang="en-GB" sz="1800" u="sng">
                <a:solidFill>
                  <a:srgbClr val="0000FF"/>
                </a:solidFill>
                <a:effectLst/>
                <a:latin typeface="Calibri" panose="020F0502020204030204" pitchFamily="34" charset="0"/>
                <a:ea typeface="Calibri" panose="020F0502020204030204" pitchFamily="34" charset="0"/>
                <a:hlinkClick r:id="rId3"/>
              </a:rPr>
              <a:t>Oxfordshire JSNA 2022</a:t>
            </a:r>
            <a:endParaRPr lang="en-GB" sz="1800">
              <a:effectLst/>
              <a:latin typeface="Calibri" panose="020F0502020204030204" pitchFamily="34" charset="0"/>
              <a:ea typeface="Calibri" panose="020F0502020204030204" pitchFamily="34" charset="0"/>
            </a:endParaRPr>
          </a:p>
          <a:p>
            <a:endParaRPr lang="en-GB" sz="1800">
              <a:effectLst/>
              <a:latin typeface="Calibri" panose="020F0502020204030204" pitchFamily="34" charset="0"/>
              <a:ea typeface="Calibri" panose="020F0502020204030204" pitchFamily="34" charset="0"/>
            </a:endParaRPr>
          </a:p>
        </p:txBody>
      </p:sp>
      <p:pic>
        <p:nvPicPr>
          <p:cNvPr id="4" name="Picture 3" descr="A colorful hands with black background&#10;&#10;Description automatically generated">
            <a:extLst>
              <a:ext uri="{FF2B5EF4-FFF2-40B4-BE49-F238E27FC236}">
                <a16:creationId xmlns:a16="http://schemas.microsoft.com/office/drawing/2014/main" id="{F86F63E2-BFD5-E500-C4B5-D92FB28316F7}"/>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4103" y="422325"/>
            <a:ext cx="3579964" cy="6052869"/>
          </a:xfrm>
          <a:prstGeom prst="rect">
            <a:avLst/>
          </a:prstGeom>
        </p:spPr>
      </p:pic>
    </p:spTree>
    <p:extLst>
      <p:ext uri="{BB962C8B-B14F-4D97-AF65-F5344CB8AC3E}">
        <p14:creationId xmlns:p14="http://schemas.microsoft.com/office/powerpoint/2010/main" val="624291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65C158D-57D9-46EB-87C4-0ED92A71715C}"/>
              </a:ext>
            </a:extLst>
          </p:cNvPr>
          <p:cNvSpPr>
            <a:spLocks noGrp="1"/>
          </p:cNvSpPr>
          <p:nvPr>
            <p:ph type="title"/>
          </p:nvPr>
        </p:nvSpPr>
        <p:spPr bwMode="gray">
          <a:xfrm>
            <a:off x="2459182" y="3740728"/>
            <a:ext cx="7273636" cy="1247775"/>
          </a:xfrm>
        </p:spPr>
        <p:txBody>
          <a:bodyPr>
            <a:noAutofit/>
          </a:bodyPr>
          <a:lstStyle/>
          <a:p>
            <a:r>
              <a:rPr lang="en-GB" sz="4800"/>
              <a:t>Find your local Home-Start &amp; </a:t>
            </a:r>
            <a:br>
              <a:rPr lang="en-GB" sz="4800"/>
            </a:br>
            <a:r>
              <a:rPr lang="en-GB" sz="4800"/>
              <a:t>Refer / Self-Refer </a:t>
            </a:r>
            <a:br>
              <a:rPr lang="en-GB" sz="4800"/>
            </a:br>
            <a:br>
              <a:rPr lang="en-GB" sz="4800"/>
            </a:br>
            <a:r>
              <a:rPr lang="en-GB" sz="4800"/>
              <a:t>www.homestartoxon.org.uk</a:t>
            </a:r>
          </a:p>
        </p:txBody>
      </p:sp>
    </p:spTree>
    <p:extLst>
      <p:ext uri="{BB962C8B-B14F-4D97-AF65-F5344CB8AC3E}">
        <p14:creationId xmlns:p14="http://schemas.microsoft.com/office/powerpoint/2010/main" val="26375558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icon&#10;&#10;Description automatically generated">
            <a:extLst>
              <a:ext uri="{FF2B5EF4-FFF2-40B4-BE49-F238E27FC236}">
                <a16:creationId xmlns:a16="http://schemas.microsoft.com/office/drawing/2014/main" id="{1C6A56DA-ECA9-4194-B7AF-9DEA622C4797}"/>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3835" b="15865"/>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9A53D0DF-5E34-44FA-83ED-F124EF082266}"/>
              </a:ext>
            </a:extLst>
          </p:cNvPr>
          <p:cNvSpPr txBox="1"/>
          <p:nvPr/>
        </p:nvSpPr>
        <p:spPr>
          <a:xfrm>
            <a:off x="9732673" y="6657945"/>
            <a:ext cx="2459327"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3" tooltip="https://askleo.com/what-is-facebook-fan-friday/">
                  <a:extLst>
                    <a:ext uri="{A12FA001-AC4F-418D-AE19-62706E023703}">
                      <ahyp:hlinkClr xmlns:ahyp="http://schemas.microsoft.com/office/drawing/2018/hyperlinkcolor" val="tx"/>
                    </a:ext>
                  </a:extLst>
                </a:hlinkClick>
              </a:rPr>
              <a:t>This Photo</a:t>
            </a:r>
            <a:r>
              <a:rPr lang="en-GB" sz="700">
                <a:solidFill>
                  <a:srgbClr val="FFFFFF"/>
                </a:solidFill>
              </a:rPr>
              <a:t> by Unknown Author is licensed under </a:t>
            </a:r>
            <a:r>
              <a:rPr lang="en-GB"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n-GB" sz="700">
              <a:solidFill>
                <a:srgbClr val="FFFFFF"/>
              </a:solidFill>
            </a:endParaRPr>
          </a:p>
        </p:txBody>
      </p:sp>
    </p:spTree>
    <p:extLst>
      <p:ext uri="{BB962C8B-B14F-4D97-AF65-F5344CB8AC3E}">
        <p14:creationId xmlns:p14="http://schemas.microsoft.com/office/powerpoint/2010/main" val="12345760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E19B7-0D48-4951-B16F-26C273F49C96}"/>
              </a:ext>
            </a:extLst>
          </p:cNvPr>
          <p:cNvSpPr>
            <a:spLocks noGrp="1"/>
          </p:cNvSpPr>
          <p:nvPr>
            <p:ph type="title"/>
          </p:nvPr>
        </p:nvSpPr>
        <p:spPr>
          <a:xfrm>
            <a:off x="1981200" y="153245"/>
            <a:ext cx="8229600" cy="894719"/>
          </a:xfrm>
        </p:spPr>
        <p:txBody>
          <a:bodyPr>
            <a:normAutofit fontScale="90000"/>
          </a:bodyPr>
          <a:lstStyle/>
          <a:p>
            <a:r>
              <a:rPr lang="en-GB" sz="2800">
                <a:solidFill>
                  <a:srgbClr val="000000"/>
                </a:solidFill>
                <a:effectLst/>
                <a:latin typeface="Arial" panose="020B0604020202020204" pitchFamily="34" charset="0"/>
                <a:ea typeface="Times New Roman" panose="02020603050405020304" pitchFamily="18" charset="0"/>
              </a:rPr>
              <a:t>Useful links </a:t>
            </a:r>
            <a:br>
              <a:rPr lang="en-GB" sz="2800">
                <a:solidFill>
                  <a:srgbClr val="000000"/>
                </a:solidFill>
                <a:effectLst/>
                <a:latin typeface="Calibri" panose="020F0502020204030204" pitchFamily="34" charset="0"/>
                <a:ea typeface="Calibri" panose="020F0502020204030204" pitchFamily="34" charset="0"/>
              </a:rPr>
            </a:br>
            <a:r>
              <a:rPr lang="en-GB" sz="2800">
                <a:cs typeface="Arial" panose="020B0604020202020204" pitchFamily="34" charset="0"/>
              </a:rPr>
              <a:t>  </a:t>
            </a:r>
          </a:p>
        </p:txBody>
      </p:sp>
      <p:sp>
        <p:nvSpPr>
          <p:cNvPr id="5" name="Content Placeholder 4">
            <a:extLst>
              <a:ext uri="{FF2B5EF4-FFF2-40B4-BE49-F238E27FC236}">
                <a16:creationId xmlns:a16="http://schemas.microsoft.com/office/drawing/2014/main" id="{6471B9D8-6368-4667-82F0-3BE0987C06BA}"/>
              </a:ext>
            </a:extLst>
          </p:cNvPr>
          <p:cNvSpPr>
            <a:spLocks noGrp="1"/>
          </p:cNvSpPr>
          <p:nvPr>
            <p:ph idx="1"/>
          </p:nvPr>
        </p:nvSpPr>
        <p:spPr>
          <a:xfrm>
            <a:off x="2064328" y="1467294"/>
            <a:ext cx="8229600" cy="3262751"/>
          </a:xfrm>
        </p:spPr>
        <p:txBody>
          <a:bodyPr>
            <a:normAutofit/>
          </a:bodyPr>
          <a:lstStyle/>
          <a:p>
            <a:pPr marL="0" indent="0">
              <a:buNone/>
            </a:pPr>
            <a:endParaRPr lang="en-GB" sz="2000">
              <a:latin typeface="Arial" panose="020B0604020202020204" pitchFamily="34" charset="0"/>
              <a:cs typeface="Arial" panose="020B0604020202020204" pitchFamily="34" charset="0"/>
            </a:endParaRPr>
          </a:p>
          <a:p>
            <a:endParaRPr lang="en-GB" sz="2000">
              <a:latin typeface="Arial" panose="020B0604020202020204" pitchFamily="34" charset="0"/>
              <a:cs typeface="Arial" panose="020B0604020202020204" pitchFamily="34" charset="0"/>
            </a:endParaRPr>
          </a:p>
          <a:p>
            <a:pPr marL="0" indent="0">
              <a:buNone/>
            </a:pPr>
            <a:endParaRPr lang="en-GB" sz="1800">
              <a:latin typeface="Arial" panose="020B0604020202020204" pitchFamily="34" charset="0"/>
              <a:cs typeface="Arial" panose="020B0604020202020204" pitchFamily="34" charset="0"/>
            </a:endParaRPr>
          </a:p>
          <a:p>
            <a:pPr marL="0" indent="0">
              <a:buNone/>
            </a:pPr>
            <a:endParaRPr lang="en-GB"/>
          </a:p>
        </p:txBody>
      </p:sp>
      <p:sp>
        <p:nvSpPr>
          <p:cNvPr id="6" name="TextBox 5">
            <a:extLst>
              <a:ext uri="{FF2B5EF4-FFF2-40B4-BE49-F238E27FC236}">
                <a16:creationId xmlns:a16="http://schemas.microsoft.com/office/drawing/2014/main" id="{2A10B7F7-3CC9-4D9A-88A4-CA5BD433C9EE}"/>
              </a:ext>
            </a:extLst>
          </p:cNvPr>
          <p:cNvSpPr txBox="1"/>
          <p:nvPr/>
        </p:nvSpPr>
        <p:spPr>
          <a:xfrm>
            <a:off x="2518145" y="1017880"/>
            <a:ext cx="7155710" cy="5940088"/>
          </a:xfrm>
          <a:prstGeom prst="rect">
            <a:avLst/>
          </a:prstGeom>
          <a:noFill/>
        </p:spPr>
        <p:txBody>
          <a:bodyPr wrap="square">
            <a:spAutoFit/>
          </a:bodyPr>
          <a:lstStyle/>
          <a:p>
            <a:pPr marL="342900" indent="-342900">
              <a:buFont typeface="Arial" panose="020B0604020202020204" pitchFamily="34" charset="0"/>
              <a:buChar char="•"/>
            </a:pPr>
            <a:r>
              <a:rPr lang="en-GB" sz="2000">
                <a:latin typeface="Arial" panose="020B0604020202020204" pitchFamily="34" charset="0"/>
                <a:cs typeface="Arial" panose="020B0604020202020204" pitchFamily="34" charset="0"/>
                <a:hlinkClick r:id="rId3"/>
              </a:rPr>
              <a:t>Fact sheets - Malnutrition (who.int)</a:t>
            </a:r>
            <a:endParaRPr lang="en-GB" sz="200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a:hlinkClick r:id="rId4"/>
              </a:rPr>
              <a:t>Child Malnutrition &amp; COVID-19 in the UK (nnedpro.org.uk)</a:t>
            </a:r>
            <a:endParaRPr lang="en-GB" sz="200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a:latin typeface="Arial" panose="020B0604020202020204" pitchFamily="34" charset="0"/>
                <a:cs typeface="Arial" panose="020B0604020202020204" pitchFamily="34" charset="0"/>
                <a:hlinkClick r:id="rId5"/>
              </a:rPr>
              <a:t>Covid 19’s devastating impact on malnutrition - Action Against Hunger</a:t>
            </a:r>
            <a:endParaRPr lang="en-GB" sz="200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a:latin typeface="Arial" panose="020B0604020202020204" pitchFamily="34" charset="0"/>
                <a:cs typeface="Arial" panose="020B0604020202020204" pitchFamily="34" charset="0"/>
                <a:hlinkClick r:id="rId6"/>
              </a:rPr>
              <a:t>Creating a culture and ethos of healthy eating - GOV.UK (www.gov.uk)</a:t>
            </a:r>
            <a:endParaRPr lang="en-GB" sz="200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kumimoji="0" lang="en-US" altLang="en-US" sz="2000" b="0" i="0" u="none" strike="noStrike" cap="none" normalizeH="0" baseline="0">
                <a:ln>
                  <a:noFill/>
                </a:ln>
                <a:solidFill>
                  <a:schemeClr val="tx1"/>
                </a:solidFill>
                <a:effectLst/>
                <a:latin typeface="Arial" panose="020B0604020202020204" pitchFamily="34" charset="0"/>
                <a:hlinkClick r:id="rId7"/>
              </a:rPr>
              <a:t>https://learning.nspcc.org.uk/child-abuse-and-neglect/neglect#heading-top</a:t>
            </a:r>
            <a:r>
              <a:rPr kumimoji="0" lang="en-US" altLang="en-US" sz="2000" b="0" i="0" u="none" strike="noStrike" cap="none" normalizeH="0" baseline="0">
                <a:ln>
                  <a:noFill/>
                </a:ln>
                <a:solidFill>
                  <a:schemeClr val="tx1"/>
                </a:solidFill>
                <a:effectLst/>
                <a:latin typeface="Arial" panose="020B0604020202020204" pitchFamily="34" charset="0"/>
              </a:rPr>
              <a:t> </a:t>
            </a:r>
          </a:p>
          <a:p>
            <a:pPr marL="342900" indent="-342900">
              <a:buFont typeface="Arial" panose="020B0604020202020204" pitchFamily="34" charset="0"/>
              <a:buChar char="•"/>
            </a:pPr>
            <a:r>
              <a:rPr lang="en-GB" sz="2000">
                <a:latin typeface="Arial" panose="020B0604020202020204" pitchFamily="34" charset="0"/>
                <a:cs typeface="Arial" panose="020B0604020202020204" pitchFamily="34" charset="0"/>
                <a:hlinkClick r:id="rId8"/>
              </a:rPr>
              <a:t>Eating well early years — First Steps Nutrition Trust</a:t>
            </a:r>
            <a:endParaRPr lang="en-GB" sz="200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a:latin typeface="Arial" panose="020B0604020202020204" pitchFamily="34" charset="0"/>
                <a:cs typeface="Arial" panose="020B0604020202020204" pitchFamily="34" charset="0"/>
                <a:hlinkClick r:id="rId9"/>
              </a:rPr>
              <a:t>Healthy eating and safe food preparation | From pregnancy to children aged 5 (foundationyears.org.uk)</a:t>
            </a:r>
            <a:endParaRPr lang="en-GB" sz="200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a:latin typeface="Arial" panose="020B0604020202020204" pitchFamily="34" charset="0"/>
                <a:cs typeface="Arial" panose="020B0604020202020204" pitchFamily="34" charset="0"/>
                <a:hlinkClick r:id="rId10"/>
              </a:rPr>
              <a:t>Nutrition Matters for the early years 0118.pdf (hscni.net)</a:t>
            </a:r>
            <a:endParaRPr lang="en-GB" sz="200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a:latin typeface="Arial" panose="020B0604020202020204" pitchFamily="34" charset="0"/>
                <a:cs typeface="Arial" panose="020B0604020202020204" pitchFamily="34" charset="0"/>
                <a:hlinkClick r:id="rId11"/>
              </a:rPr>
              <a:t>Example menus for early years settings in England - GOV.UK (www.gov.uk)</a:t>
            </a:r>
            <a:endParaRPr lang="en-GB" sz="200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a:hlinkClick r:id="rId12"/>
              </a:rPr>
              <a:t>Tools - Oxfordshire Safeguarding Children Board (oscb.org.uk)</a:t>
            </a:r>
            <a:endParaRPr lang="en-GB" sz="200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GB" sz="200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GB" sz="2000">
              <a:solidFill>
                <a:srgbClr val="0B0C0C"/>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kumimoji="0" lang="en-US" altLang="en-US" sz="2000" b="0" i="0" u="none" strike="noStrike" cap="none" normalizeH="0" baseline="0">
              <a:ln>
                <a:noFill/>
              </a:ln>
              <a:solidFill>
                <a:schemeClr val="tx1"/>
              </a:solidFill>
              <a:effectLst/>
              <a:latin typeface="Arial" panose="020B0604020202020204" pitchFamily="34" charset="0"/>
            </a:endParaRPr>
          </a:p>
          <a:p>
            <a:pPr marL="342900" indent="-342900">
              <a:buFont typeface="Arial" panose="020B0604020202020204" pitchFamily="34" charset="0"/>
              <a:buChar char="•"/>
            </a:pPr>
            <a:endParaRPr lang="en-GB"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74447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D4D38-9134-4F87-A3E4-3A42EB129B8C}"/>
              </a:ext>
            </a:extLst>
          </p:cNvPr>
          <p:cNvSpPr>
            <a:spLocks noGrp="1"/>
          </p:cNvSpPr>
          <p:nvPr>
            <p:ph type="ctrTitle"/>
          </p:nvPr>
        </p:nvSpPr>
        <p:spPr>
          <a:xfrm>
            <a:off x="1524000" y="2069255"/>
            <a:ext cx="9144000" cy="514525"/>
          </a:xfrm>
        </p:spPr>
        <p:txBody>
          <a:bodyPr>
            <a:noAutofit/>
          </a:bodyPr>
          <a:lstStyle/>
          <a:p>
            <a:br>
              <a:rPr lang="en-GB" sz="3100">
                <a:latin typeface="Arial" panose="020B0604020202020204" pitchFamily="34" charset="0"/>
                <a:cs typeface="Arial" panose="020B0604020202020204" pitchFamily="34" charset="0"/>
              </a:rPr>
            </a:br>
            <a:r>
              <a:rPr lang="en-GB" sz="3100">
                <a:latin typeface="Arial" panose="020B06040202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5CBF811B-2068-4752-B22D-2C3444B5F619}"/>
              </a:ext>
            </a:extLst>
          </p:cNvPr>
          <p:cNvSpPr txBox="1"/>
          <p:nvPr/>
        </p:nvSpPr>
        <p:spPr>
          <a:xfrm>
            <a:off x="4930140" y="405514"/>
            <a:ext cx="6572250" cy="584775"/>
          </a:xfrm>
          <a:prstGeom prst="rect">
            <a:avLst/>
          </a:prstGeom>
          <a:noFill/>
        </p:spPr>
        <p:txBody>
          <a:bodyPr wrap="square">
            <a:spAutoFit/>
          </a:bodyPr>
          <a:lstStyle/>
          <a:p>
            <a:r>
              <a:rPr lang="en-GB" sz="3200" b="0" i="0" u="none" strike="noStrike" baseline="0">
                <a:solidFill>
                  <a:srgbClr val="000000"/>
                </a:solidFill>
                <a:latin typeface="BVGODX+ArialMT"/>
              </a:rPr>
              <a:t>Resources</a:t>
            </a:r>
            <a:endParaRPr lang="en-GB" sz="320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F02DA68E-BFCC-4882-9394-C9CC3131FA27}"/>
              </a:ext>
            </a:extLst>
          </p:cNvPr>
          <p:cNvSpPr txBox="1"/>
          <p:nvPr/>
        </p:nvSpPr>
        <p:spPr>
          <a:xfrm>
            <a:off x="2129790" y="1166843"/>
            <a:ext cx="7863840" cy="5078313"/>
          </a:xfrm>
          <a:prstGeom prst="rect">
            <a:avLst/>
          </a:prstGeom>
          <a:noFill/>
        </p:spPr>
        <p:txBody>
          <a:bodyPr wrap="square">
            <a:spAutoFit/>
          </a:bodyPr>
          <a:lstStyle/>
          <a:p>
            <a:r>
              <a:rPr lang="en-GB" sz="1800">
                <a:latin typeface="Arial" panose="020B0604020202020204" pitchFamily="34" charset="0"/>
                <a:cs typeface="Arial" panose="020B0604020202020204" pitchFamily="34" charset="0"/>
                <a:hlinkClick r:id="rId3"/>
              </a:rPr>
              <a:t>Eating well early years — First Steps Nutrition Trust </a:t>
            </a:r>
            <a:endParaRPr lang="en-GB" sz="1800" b="0" i="0" u="none" strike="noStrike" baseline="0">
              <a:solidFill>
                <a:srgbClr val="000000"/>
              </a:solidFill>
              <a:latin typeface="Arial" panose="020B0604020202020204" pitchFamily="34" charset="0"/>
              <a:cs typeface="Arial" panose="020B0604020202020204" pitchFamily="34" charset="0"/>
            </a:endParaRPr>
          </a:p>
          <a:p>
            <a:r>
              <a:rPr lang="en-GB" sz="1800" b="0" i="0" u="none" strike="noStrike" baseline="0">
                <a:solidFill>
                  <a:srgbClr val="000000"/>
                </a:solidFill>
                <a:latin typeface="Arial" panose="020B0604020202020204" pitchFamily="34" charset="0"/>
                <a:cs typeface="Arial" panose="020B0604020202020204" pitchFamily="34" charset="0"/>
              </a:rPr>
              <a:t>You can find information about eating well in the first year in our Infant &amp; New Mums section. Children from 1-4 years old need to eat well to establish good eating patterns, ensure they grow and develop appropriately, to protect their teeth and to ensure they arrive in school at a healthy body weight able to enjoy a variety of minimally processed foods. </a:t>
            </a:r>
          </a:p>
          <a:p>
            <a:endParaRPr lang="en-GB" sz="1800">
              <a:solidFill>
                <a:srgbClr val="000000"/>
              </a:solidFill>
              <a:latin typeface="Arial" panose="020B0604020202020204" pitchFamily="34" charset="0"/>
              <a:cs typeface="Arial" panose="020B0604020202020204" pitchFamily="34" charset="0"/>
            </a:endParaRPr>
          </a:p>
          <a:p>
            <a:r>
              <a:rPr lang="en-GB" sz="1800" b="0" i="0" u="none" strike="noStrike" baseline="0">
                <a:solidFill>
                  <a:srgbClr val="000000"/>
                </a:solidFill>
                <a:latin typeface="Arial" panose="020B0604020202020204" pitchFamily="34" charset="0"/>
                <a:cs typeface="Arial" panose="020B0604020202020204" pitchFamily="34" charset="0"/>
                <a:hlinkClick r:id="rId4"/>
              </a:rPr>
              <a:t>Healthy eating and safe food preparation | From pregnancy to children aged 5 (foundationyears.org.uk) </a:t>
            </a:r>
            <a:endParaRPr lang="en-GB" sz="1800" b="0" i="0" u="none" strike="noStrike" baseline="0">
              <a:solidFill>
                <a:srgbClr val="000000"/>
              </a:solidFill>
              <a:latin typeface="Arial" panose="020B0604020202020204" pitchFamily="34" charset="0"/>
              <a:cs typeface="Arial" panose="020B0604020202020204" pitchFamily="34" charset="0"/>
            </a:endParaRPr>
          </a:p>
          <a:p>
            <a:r>
              <a:rPr lang="en-GB" sz="1800" b="0" i="0" u="none" strike="noStrike" baseline="0">
                <a:solidFill>
                  <a:srgbClr val="000000"/>
                </a:solidFill>
                <a:latin typeface="Arial" panose="020B0604020202020204" pitchFamily="34" charset="0"/>
                <a:cs typeface="Arial" panose="020B0604020202020204" pitchFamily="34" charset="0"/>
              </a:rPr>
              <a:t>This includes preparing food hygienically, providing meals that are healthy, balanced and nutritious, as well as making sure that food is prepared appropriately for babies and children of different ages </a:t>
            </a:r>
          </a:p>
          <a:p>
            <a:endParaRPr lang="en-GB" sz="1800" b="0" i="0" u="none" strike="noStrike" baseline="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800" b="0" i="0" u="none" strike="noStrike" baseline="0">
                <a:solidFill>
                  <a:srgbClr val="000000"/>
                </a:solidFill>
                <a:latin typeface="Arial" panose="020B0604020202020204" pitchFamily="34" charset="0"/>
                <a:cs typeface="Arial" panose="020B0604020202020204" pitchFamily="34" charset="0"/>
                <a:hlinkClick r:id="rId5"/>
              </a:rPr>
              <a:t>Nutrition Matters for the early years 0118.pdf (hscni.net) </a:t>
            </a:r>
            <a:endParaRPr lang="en-GB" sz="1800" b="0" i="0" u="none" strike="noStrike" baseline="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800" b="0" i="0" u="none" strike="noStrike" baseline="0">
                <a:solidFill>
                  <a:srgbClr val="000000"/>
                </a:solidFill>
                <a:latin typeface="Arial" panose="020B0604020202020204" pitchFamily="34" charset="0"/>
                <a:cs typeface="Arial" panose="020B0604020202020204" pitchFamily="34" charset="0"/>
                <a:hlinkClick r:id="rId6"/>
              </a:rPr>
              <a:t>Example menus for early years settings in England - GOV.UK (www.gov.uk)</a:t>
            </a:r>
            <a:endParaRPr lang="en-GB" sz="1800" b="0" i="0" u="none" strike="noStrike" baseline="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800" b="0" i="0" u="none" strike="noStrike" baseline="0">
                <a:solidFill>
                  <a:srgbClr val="000000"/>
                </a:solidFill>
                <a:latin typeface="Arial" panose="020B0604020202020204" pitchFamily="34" charset="0"/>
                <a:cs typeface="Arial" panose="020B0604020202020204" pitchFamily="34" charset="0"/>
                <a:hlinkClick r:id="rId7"/>
              </a:rPr>
              <a:t>Eat Them To Defeat Them | Achieve Oxfordshire Good Food Oxford | Oxfordshire's Sustainable Food Network</a:t>
            </a:r>
            <a:endParaRPr lang="en-GB" sz="1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60881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D4D38-9134-4F87-A3E4-3A42EB129B8C}"/>
              </a:ext>
            </a:extLst>
          </p:cNvPr>
          <p:cNvSpPr>
            <a:spLocks noGrp="1"/>
          </p:cNvSpPr>
          <p:nvPr>
            <p:ph type="ctrTitle"/>
          </p:nvPr>
        </p:nvSpPr>
        <p:spPr>
          <a:xfrm>
            <a:off x="1644015" y="400724"/>
            <a:ext cx="9144000" cy="514525"/>
          </a:xfrm>
        </p:spPr>
        <p:txBody>
          <a:bodyPr>
            <a:noAutofit/>
          </a:bodyPr>
          <a:lstStyle/>
          <a:p>
            <a:r>
              <a:rPr lang="en-GB" sz="3100">
                <a:latin typeface="Arial" panose="020B0604020202020204" pitchFamily="34" charset="0"/>
                <a:cs typeface="Arial" panose="020B0604020202020204" pitchFamily="34" charset="0"/>
              </a:rPr>
              <a:t>Good Food Oxford </a:t>
            </a:r>
          </a:p>
        </p:txBody>
      </p:sp>
      <p:pic>
        <p:nvPicPr>
          <p:cNvPr id="4" name="Picture 3">
            <a:extLst>
              <a:ext uri="{FF2B5EF4-FFF2-40B4-BE49-F238E27FC236}">
                <a16:creationId xmlns:a16="http://schemas.microsoft.com/office/drawing/2014/main" id="{E71865CF-A51D-4F09-9A8E-2974BB50F152}"/>
              </a:ext>
            </a:extLst>
          </p:cNvPr>
          <p:cNvPicPr>
            <a:picLocks noChangeAspect="1"/>
          </p:cNvPicPr>
          <p:nvPr/>
        </p:nvPicPr>
        <p:blipFill rotWithShape="1">
          <a:blip r:embed="rId3"/>
          <a:srcRect l="41284" t="23707" r="4000" b="11555"/>
          <a:stretch/>
        </p:blipFill>
        <p:spPr>
          <a:xfrm>
            <a:off x="4290060" y="2080260"/>
            <a:ext cx="3348991" cy="2228850"/>
          </a:xfrm>
          <a:prstGeom prst="rect">
            <a:avLst/>
          </a:prstGeom>
        </p:spPr>
      </p:pic>
      <p:pic>
        <p:nvPicPr>
          <p:cNvPr id="6" name="Picture 5">
            <a:extLst>
              <a:ext uri="{FF2B5EF4-FFF2-40B4-BE49-F238E27FC236}">
                <a16:creationId xmlns:a16="http://schemas.microsoft.com/office/drawing/2014/main" id="{EB640D4E-9245-4D15-A9AC-69E5E40E39D6}"/>
              </a:ext>
            </a:extLst>
          </p:cNvPr>
          <p:cNvPicPr>
            <a:picLocks noChangeAspect="1"/>
          </p:cNvPicPr>
          <p:nvPr/>
        </p:nvPicPr>
        <p:blipFill rotWithShape="1">
          <a:blip r:embed="rId4"/>
          <a:srcRect l="22490" t="10046" r="63107" b="21016"/>
          <a:stretch/>
        </p:blipFill>
        <p:spPr bwMode="auto">
          <a:xfrm>
            <a:off x="8071191" y="400724"/>
            <a:ext cx="1973874" cy="5314277"/>
          </a:xfrm>
          <a:prstGeom prst="rect">
            <a:avLst/>
          </a:prstGeom>
          <a:ln>
            <a:no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91E38740-317C-43EC-A5AC-08D837242991}"/>
              </a:ext>
            </a:extLst>
          </p:cNvPr>
          <p:cNvSpPr txBox="1"/>
          <p:nvPr/>
        </p:nvSpPr>
        <p:spPr>
          <a:xfrm>
            <a:off x="2426971" y="4918822"/>
            <a:ext cx="5077777" cy="646331"/>
          </a:xfrm>
          <a:prstGeom prst="rect">
            <a:avLst/>
          </a:prstGeom>
          <a:noFill/>
        </p:spPr>
        <p:txBody>
          <a:bodyPr wrap="square">
            <a:spAutoFit/>
          </a:bodyPr>
          <a:lstStyle/>
          <a:p>
            <a:r>
              <a:rPr lang="en-GB" sz="1800">
                <a:latin typeface="Arial" panose="020B0604020202020204" pitchFamily="34" charset="0"/>
                <a:cs typeface="Arial" panose="020B0604020202020204" pitchFamily="34" charset="0"/>
                <a:hlinkClick r:id="rId5"/>
              </a:rPr>
              <a:t>Oxfordshire's Sustainable Food Network | Good Food Oxfordshire</a:t>
            </a:r>
            <a:endParaRPr lang="en-GB" sz="1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92897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D4D38-9134-4F87-A3E4-3A42EB129B8C}"/>
              </a:ext>
            </a:extLst>
          </p:cNvPr>
          <p:cNvSpPr>
            <a:spLocks noGrp="1"/>
          </p:cNvSpPr>
          <p:nvPr>
            <p:ph type="ctrTitle"/>
          </p:nvPr>
        </p:nvSpPr>
        <p:spPr>
          <a:xfrm>
            <a:off x="1656332" y="494602"/>
            <a:ext cx="9144000" cy="514525"/>
          </a:xfrm>
        </p:spPr>
        <p:txBody>
          <a:bodyPr>
            <a:noAutofit/>
          </a:bodyPr>
          <a:lstStyle/>
          <a:p>
            <a:r>
              <a:rPr lang="en-GB" sz="3100">
                <a:latin typeface="Arial" panose="020B0604020202020204" pitchFamily="34" charset="0"/>
                <a:cs typeface="Arial" panose="020B0604020202020204" pitchFamily="34" charset="0"/>
              </a:rPr>
              <a:t>What food do you provide?  </a:t>
            </a:r>
          </a:p>
        </p:txBody>
      </p:sp>
      <p:pic>
        <p:nvPicPr>
          <p:cNvPr id="5" name="Picture 4">
            <a:extLst>
              <a:ext uri="{FF2B5EF4-FFF2-40B4-BE49-F238E27FC236}">
                <a16:creationId xmlns:a16="http://schemas.microsoft.com/office/drawing/2014/main" id="{152C5573-95CB-42FA-864B-ACC1A1636265}"/>
              </a:ext>
            </a:extLst>
          </p:cNvPr>
          <p:cNvPicPr>
            <a:picLocks noChangeAspect="1"/>
          </p:cNvPicPr>
          <p:nvPr/>
        </p:nvPicPr>
        <p:blipFill rotWithShape="1">
          <a:blip r:embed="rId3"/>
          <a:srcRect l="33750" t="16666" r="36000" b="14223"/>
          <a:stretch/>
        </p:blipFill>
        <p:spPr>
          <a:xfrm>
            <a:off x="1706881" y="1651635"/>
            <a:ext cx="2766060" cy="3554730"/>
          </a:xfrm>
          <a:prstGeom prst="rect">
            <a:avLst/>
          </a:prstGeom>
        </p:spPr>
      </p:pic>
      <p:pic>
        <p:nvPicPr>
          <p:cNvPr id="7" name="Picture 6">
            <a:extLst>
              <a:ext uri="{FF2B5EF4-FFF2-40B4-BE49-F238E27FC236}">
                <a16:creationId xmlns:a16="http://schemas.microsoft.com/office/drawing/2014/main" id="{EF150A40-2DCC-4384-A09A-8FF43022BF13}"/>
              </a:ext>
            </a:extLst>
          </p:cNvPr>
          <p:cNvPicPr>
            <a:picLocks noChangeAspect="1"/>
          </p:cNvPicPr>
          <p:nvPr/>
        </p:nvPicPr>
        <p:blipFill rotWithShape="1">
          <a:blip r:embed="rId4"/>
          <a:srcRect l="39375" t="16444" r="40250" b="31334"/>
          <a:stretch/>
        </p:blipFill>
        <p:spPr>
          <a:xfrm>
            <a:off x="8354225" y="1651635"/>
            <a:ext cx="2119465" cy="3055670"/>
          </a:xfrm>
          <a:prstGeom prst="rect">
            <a:avLst/>
          </a:prstGeom>
        </p:spPr>
      </p:pic>
      <p:sp>
        <p:nvSpPr>
          <p:cNvPr id="9" name="TextBox 8">
            <a:extLst>
              <a:ext uri="{FF2B5EF4-FFF2-40B4-BE49-F238E27FC236}">
                <a16:creationId xmlns:a16="http://schemas.microsoft.com/office/drawing/2014/main" id="{A8FA3CD4-D225-452D-BEC3-184B39EC2ADD}"/>
              </a:ext>
            </a:extLst>
          </p:cNvPr>
          <p:cNvSpPr txBox="1"/>
          <p:nvPr/>
        </p:nvSpPr>
        <p:spPr>
          <a:xfrm>
            <a:off x="4278631" y="6344757"/>
            <a:ext cx="4572000" cy="369332"/>
          </a:xfrm>
          <a:prstGeom prst="rect">
            <a:avLst/>
          </a:prstGeom>
          <a:noFill/>
        </p:spPr>
        <p:txBody>
          <a:bodyPr wrap="square">
            <a:spAutoFit/>
          </a:bodyPr>
          <a:lstStyle/>
          <a:p>
            <a:r>
              <a:rPr lang="en-GB" sz="1800">
                <a:hlinkClick r:id="rId5"/>
              </a:rPr>
              <a:t>The Eatwell Guide - GOV.UK (www.gov.uk)</a:t>
            </a:r>
            <a:endParaRPr lang="en-GB" sz="1800"/>
          </a:p>
        </p:txBody>
      </p:sp>
      <p:pic>
        <p:nvPicPr>
          <p:cNvPr id="11" name="Picture 10">
            <a:extLst>
              <a:ext uri="{FF2B5EF4-FFF2-40B4-BE49-F238E27FC236}">
                <a16:creationId xmlns:a16="http://schemas.microsoft.com/office/drawing/2014/main" id="{EDF79976-A696-4366-A8DA-48EB37903930}"/>
              </a:ext>
            </a:extLst>
          </p:cNvPr>
          <p:cNvPicPr>
            <a:picLocks noChangeAspect="1"/>
          </p:cNvPicPr>
          <p:nvPr/>
        </p:nvPicPr>
        <p:blipFill rotWithShape="1">
          <a:blip r:embed="rId6"/>
          <a:srcRect l="29125" t="16666" r="28250" b="28445"/>
          <a:stretch/>
        </p:blipFill>
        <p:spPr>
          <a:xfrm>
            <a:off x="5358764" y="4648876"/>
            <a:ext cx="2034542" cy="1473700"/>
          </a:xfrm>
          <a:prstGeom prst="rect">
            <a:avLst/>
          </a:prstGeom>
        </p:spPr>
      </p:pic>
      <p:pic>
        <p:nvPicPr>
          <p:cNvPr id="13" name="Picture 12">
            <a:extLst>
              <a:ext uri="{FF2B5EF4-FFF2-40B4-BE49-F238E27FC236}">
                <a16:creationId xmlns:a16="http://schemas.microsoft.com/office/drawing/2014/main" id="{D7656736-4CFF-4044-AE19-A22D742F0E59}"/>
              </a:ext>
            </a:extLst>
          </p:cNvPr>
          <p:cNvPicPr>
            <a:picLocks noChangeAspect="1"/>
          </p:cNvPicPr>
          <p:nvPr/>
        </p:nvPicPr>
        <p:blipFill rotWithShape="1">
          <a:blip r:embed="rId7"/>
          <a:srcRect t="10456" r="3250" b="7224"/>
          <a:stretch/>
        </p:blipFill>
        <p:spPr>
          <a:xfrm>
            <a:off x="1901191" y="5113462"/>
            <a:ext cx="2377441" cy="1137860"/>
          </a:xfrm>
          <a:prstGeom prst="rect">
            <a:avLst/>
          </a:prstGeom>
        </p:spPr>
      </p:pic>
      <p:pic>
        <p:nvPicPr>
          <p:cNvPr id="15" name="Picture 14">
            <a:extLst>
              <a:ext uri="{FF2B5EF4-FFF2-40B4-BE49-F238E27FC236}">
                <a16:creationId xmlns:a16="http://schemas.microsoft.com/office/drawing/2014/main" id="{A2F597F2-8C8A-44B9-A488-199440AC275A}"/>
              </a:ext>
            </a:extLst>
          </p:cNvPr>
          <p:cNvPicPr>
            <a:picLocks noChangeAspect="1"/>
          </p:cNvPicPr>
          <p:nvPr/>
        </p:nvPicPr>
        <p:blipFill rotWithShape="1">
          <a:blip r:embed="rId8"/>
          <a:srcRect l="34374" t="13778" r="34126" b="7556"/>
          <a:stretch/>
        </p:blipFill>
        <p:spPr>
          <a:xfrm>
            <a:off x="6203605" y="1430407"/>
            <a:ext cx="1739138" cy="2443074"/>
          </a:xfrm>
          <a:prstGeom prst="rect">
            <a:avLst/>
          </a:prstGeom>
        </p:spPr>
      </p:pic>
      <p:pic>
        <p:nvPicPr>
          <p:cNvPr id="17" name="Picture 16">
            <a:extLst>
              <a:ext uri="{FF2B5EF4-FFF2-40B4-BE49-F238E27FC236}">
                <a16:creationId xmlns:a16="http://schemas.microsoft.com/office/drawing/2014/main" id="{A6E3F202-CFDF-4E21-B584-61382665A9F7}"/>
              </a:ext>
            </a:extLst>
          </p:cNvPr>
          <p:cNvPicPr>
            <a:picLocks noChangeAspect="1"/>
          </p:cNvPicPr>
          <p:nvPr/>
        </p:nvPicPr>
        <p:blipFill rotWithShape="1">
          <a:blip r:embed="rId9"/>
          <a:srcRect l="34375" t="12272" r="33500" b="6001"/>
          <a:stretch/>
        </p:blipFill>
        <p:spPr>
          <a:xfrm>
            <a:off x="4356864" y="1402205"/>
            <a:ext cx="1739137" cy="2488746"/>
          </a:xfrm>
          <a:prstGeom prst="rect">
            <a:avLst/>
          </a:prstGeom>
        </p:spPr>
      </p:pic>
      <p:sp>
        <p:nvSpPr>
          <p:cNvPr id="19" name="TextBox 18">
            <a:extLst>
              <a:ext uri="{FF2B5EF4-FFF2-40B4-BE49-F238E27FC236}">
                <a16:creationId xmlns:a16="http://schemas.microsoft.com/office/drawing/2014/main" id="{F4A5777C-1EFD-4FB6-8156-817D5942DE30}"/>
              </a:ext>
            </a:extLst>
          </p:cNvPr>
          <p:cNvSpPr txBox="1"/>
          <p:nvPr/>
        </p:nvSpPr>
        <p:spPr>
          <a:xfrm>
            <a:off x="3850803" y="3895442"/>
            <a:ext cx="4640580" cy="369332"/>
          </a:xfrm>
          <a:prstGeom prst="rect">
            <a:avLst/>
          </a:prstGeom>
          <a:noFill/>
        </p:spPr>
        <p:txBody>
          <a:bodyPr wrap="square">
            <a:spAutoFit/>
          </a:bodyPr>
          <a:lstStyle/>
          <a:p>
            <a:r>
              <a:rPr lang="en-GB" sz="1800">
                <a:hlinkClick r:id="rId10"/>
              </a:rPr>
              <a:t>Eat Better, Start Better - Foundation Years</a:t>
            </a:r>
            <a:endParaRPr lang="en-GB" sz="1800"/>
          </a:p>
        </p:txBody>
      </p:sp>
    </p:spTree>
    <p:extLst>
      <p:ext uri="{BB962C8B-B14F-4D97-AF65-F5344CB8AC3E}">
        <p14:creationId xmlns:p14="http://schemas.microsoft.com/office/powerpoint/2010/main" val="25628964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5D711C-08ED-43DB-9D73-FD21F8AEDC4C}"/>
              </a:ext>
            </a:extLst>
          </p:cNvPr>
          <p:cNvSpPr>
            <a:spLocks noGrp="1"/>
          </p:cNvSpPr>
          <p:nvPr>
            <p:ph type="title"/>
          </p:nvPr>
        </p:nvSpPr>
        <p:spPr>
          <a:xfrm>
            <a:off x="572493" y="238539"/>
            <a:ext cx="11047013" cy="1434415"/>
          </a:xfrm>
        </p:spPr>
        <p:txBody>
          <a:bodyPr anchor="b">
            <a:normAutofit/>
          </a:bodyPr>
          <a:lstStyle/>
          <a:p>
            <a:r>
              <a:rPr lang="en-GB" sz="5400"/>
              <a:t>Loan Sharks</a:t>
            </a:r>
          </a:p>
        </p:txBody>
      </p:sp>
      <p:sp>
        <p:nvSpPr>
          <p:cNvPr id="12"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767709"/>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37841FE-5564-44EF-9220-690FE6608CB5}"/>
              </a:ext>
            </a:extLst>
          </p:cNvPr>
          <p:cNvPicPr>
            <a:picLocks noChangeAspect="1"/>
          </p:cNvPicPr>
          <p:nvPr/>
        </p:nvPicPr>
        <p:blipFill rotWithShape="1">
          <a:blip r:embed="rId2"/>
          <a:srcRect l="1165" r="4051" b="-2"/>
          <a:stretch/>
        </p:blipFill>
        <p:spPr>
          <a:xfrm>
            <a:off x="572492" y="2002056"/>
            <a:ext cx="3943849"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p:spPr>
      </p:pic>
      <p:sp>
        <p:nvSpPr>
          <p:cNvPr id="3" name="Content Placeholder 2">
            <a:extLst>
              <a:ext uri="{FF2B5EF4-FFF2-40B4-BE49-F238E27FC236}">
                <a16:creationId xmlns:a16="http://schemas.microsoft.com/office/drawing/2014/main" id="{6AAAA0B2-95F8-48F7-899B-B1C681724701}"/>
              </a:ext>
            </a:extLst>
          </p:cNvPr>
          <p:cNvSpPr>
            <a:spLocks noGrp="1"/>
          </p:cNvSpPr>
          <p:nvPr>
            <p:ph idx="1"/>
          </p:nvPr>
        </p:nvSpPr>
        <p:spPr>
          <a:xfrm>
            <a:off x="4905955" y="2071316"/>
            <a:ext cx="6713552" cy="4114800"/>
          </a:xfrm>
        </p:spPr>
        <p:txBody>
          <a:bodyPr anchor="t">
            <a:normAutofit/>
          </a:bodyPr>
          <a:lstStyle/>
          <a:p>
            <a:pPr fontAlgn="base"/>
            <a:r>
              <a:rPr lang="en-GB" sz="2000" b="0" i="0">
                <a:effectLst/>
                <a:latin typeface="Open Sans" panose="020B0606030504020204" pitchFamily="34" charset="0"/>
              </a:rPr>
              <a:t>Stop Loan Sharks investigates and prosecutes illegal money lenders and provides support for borrowers in the UK. </a:t>
            </a:r>
          </a:p>
          <a:p>
            <a:pPr fontAlgn="base"/>
            <a:r>
              <a:rPr lang="en-GB" sz="2000" b="0" i="0">
                <a:effectLst/>
                <a:latin typeface="Open Sans" panose="020B0606030504020204" pitchFamily="34" charset="0"/>
              </a:rPr>
              <a:t>If you have borrowed from a loan shark or are worried about someone else, we’re here to help and keep you safe.</a:t>
            </a:r>
          </a:p>
          <a:p>
            <a:pPr fontAlgn="base"/>
            <a:r>
              <a:rPr lang="en-GB" sz="2000" b="0" i="0">
                <a:effectLst/>
                <a:latin typeface="Open Sans" panose="020B0606030504020204" pitchFamily="34" charset="0"/>
              </a:rPr>
              <a:t>Our specially trained staff will provide you with emotional and practical support that is tailored to your needs.</a:t>
            </a:r>
          </a:p>
          <a:p>
            <a:pPr fontAlgn="base"/>
            <a:r>
              <a:rPr lang="en-GB" sz="2000" b="0" i="0">
                <a:effectLst/>
                <a:latin typeface="Open Sans" panose="020B0606030504020204" pitchFamily="34" charset="0"/>
              </a:rPr>
              <a:t>Call us 24/7 on 0300 555 2222 or start a Live Chat </a:t>
            </a:r>
          </a:p>
          <a:p>
            <a:pPr fontAlgn="base"/>
            <a:r>
              <a:rPr lang="en-GB" sz="2000"/>
              <a:t>www.stoploansharks.co.uk</a:t>
            </a:r>
          </a:p>
        </p:txBody>
      </p:sp>
    </p:spTree>
    <p:extLst>
      <p:ext uri="{BB962C8B-B14F-4D97-AF65-F5344CB8AC3E}">
        <p14:creationId xmlns:p14="http://schemas.microsoft.com/office/powerpoint/2010/main" val="8297821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64EF396-0F47-80E0-532C-E959D57F7D5B}"/>
              </a:ext>
            </a:extLst>
          </p:cNvPr>
          <p:cNvSpPr>
            <a:spLocks noGrp="1"/>
          </p:cNvSpPr>
          <p:nvPr>
            <p:ph type="title"/>
          </p:nvPr>
        </p:nvSpPr>
        <p:spPr>
          <a:xfrm>
            <a:off x="1137034" y="609597"/>
            <a:ext cx="9392421" cy="1330841"/>
          </a:xfrm>
        </p:spPr>
        <p:txBody>
          <a:bodyPr>
            <a:normAutofit/>
          </a:bodyPr>
          <a:lstStyle/>
          <a:p>
            <a:r>
              <a:rPr lang="en-GB"/>
              <a:t>Home visits- window into children’s world and lived experience </a:t>
            </a:r>
          </a:p>
        </p:txBody>
      </p:sp>
      <p:sp>
        <p:nvSpPr>
          <p:cNvPr id="9" name="Content Placeholder 8">
            <a:extLst>
              <a:ext uri="{FF2B5EF4-FFF2-40B4-BE49-F238E27FC236}">
                <a16:creationId xmlns:a16="http://schemas.microsoft.com/office/drawing/2014/main" id="{A53E86E6-C227-6180-AC94-CB1AA6B722EF}"/>
              </a:ext>
            </a:extLst>
          </p:cNvPr>
          <p:cNvSpPr>
            <a:spLocks noGrp="1"/>
          </p:cNvSpPr>
          <p:nvPr>
            <p:ph idx="1"/>
          </p:nvPr>
        </p:nvSpPr>
        <p:spPr>
          <a:xfrm>
            <a:off x="1137034" y="2198362"/>
            <a:ext cx="4958966" cy="3917773"/>
          </a:xfrm>
        </p:spPr>
        <p:txBody>
          <a:bodyPr vert="horz" lIns="91440" tIns="45720" rIns="91440" bIns="45720" rtlCol="0" anchor="t">
            <a:normAutofit/>
          </a:bodyPr>
          <a:lstStyle/>
          <a:p>
            <a:r>
              <a:rPr lang="en-US" sz="2000"/>
              <a:t>Private family space – respect and dignity – how would you feel? </a:t>
            </a:r>
          </a:p>
          <a:p>
            <a:r>
              <a:rPr lang="en-US" sz="2000"/>
              <a:t>Opportunity to be curious and interested in environment – find an item to ask questions-built trust </a:t>
            </a:r>
          </a:p>
          <a:p>
            <a:r>
              <a:rPr lang="en-US" sz="2000"/>
              <a:t>Be clear on purpose – what do you want to learn and support with? </a:t>
            </a:r>
          </a:p>
          <a:p>
            <a:r>
              <a:rPr lang="en-US" sz="2000"/>
              <a:t>Leave family being clear on next steps </a:t>
            </a:r>
            <a:endParaRPr lang="en-US" sz="2000">
              <a:cs typeface="Calibri"/>
            </a:endParaRPr>
          </a:p>
          <a:p>
            <a:r>
              <a:rPr lang="en-US" sz="2000"/>
              <a:t>Tools to help thinking – photos </a:t>
            </a:r>
          </a:p>
          <a:p>
            <a:r>
              <a:rPr lang="en-US" sz="2000"/>
              <a:t>Look out for locks on the outside of bedroom doors</a:t>
            </a:r>
            <a:endParaRPr lang="en-US" sz="2000">
              <a:ea typeface="Calibri"/>
              <a:cs typeface="Calibri"/>
            </a:endParaRPr>
          </a:p>
        </p:txBody>
      </p:sp>
      <p:pic>
        <p:nvPicPr>
          <p:cNvPr id="5" name="Content Placeholder 4">
            <a:extLst>
              <a:ext uri="{FF2B5EF4-FFF2-40B4-BE49-F238E27FC236}">
                <a16:creationId xmlns:a16="http://schemas.microsoft.com/office/drawing/2014/main" id="{24C93E14-B3B0-8BDC-C2C1-A1CAED0A377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 uri="{837473B0-CC2E-450A-ABE3-18F120FF3D39}">
                <a1611:picAttrSrcUrl xmlns:a1611="http://schemas.microsoft.com/office/drawing/2016/11/main" r:id="rId4"/>
              </a:ext>
            </a:extLst>
          </a:blip>
          <a:stretch>
            <a:fillRect/>
          </a:stretch>
        </p:blipFill>
        <p:spPr>
          <a:xfrm>
            <a:off x="6719367" y="2369923"/>
            <a:ext cx="4788505" cy="3385896"/>
          </a:xfrm>
          <a:prstGeom prst="rect">
            <a:avLst/>
          </a:prstGeom>
        </p:spPr>
      </p:pic>
      <p:sp>
        <p:nvSpPr>
          <p:cNvPr id="25" name="Freeform: Shape 24">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3977181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D5D66-77B8-38BA-EEAA-C104DEBA8665}"/>
              </a:ext>
            </a:extLst>
          </p:cNvPr>
          <p:cNvSpPr>
            <a:spLocks noGrp="1"/>
          </p:cNvSpPr>
          <p:nvPr>
            <p:ph type="title"/>
          </p:nvPr>
        </p:nvSpPr>
        <p:spPr/>
        <p:txBody>
          <a:bodyPr/>
          <a:lstStyle/>
          <a:p>
            <a:r>
              <a:rPr lang="en-US">
                <a:cs typeface="Calibri Light"/>
              </a:rPr>
              <a:t>Live well – how to use </a:t>
            </a:r>
            <a:endParaRPr lang="en-US"/>
          </a:p>
        </p:txBody>
      </p:sp>
      <p:sp>
        <p:nvSpPr>
          <p:cNvPr id="3" name="Content Placeholder 2">
            <a:extLst>
              <a:ext uri="{FF2B5EF4-FFF2-40B4-BE49-F238E27FC236}">
                <a16:creationId xmlns:a16="http://schemas.microsoft.com/office/drawing/2014/main" id="{28AB4948-DA53-D588-57E2-CDFDAA368B7A}"/>
              </a:ext>
            </a:extLst>
          </p:cNvPr>
          <p:cNvSpPr>
            <a:spLocks noGrp="1"/>
          </p:cNvSpPr>
          <p:nvPr>
            <p:ph idx="1"/>
          </p:nvPr>
        </p:nvSpPr>
        <p:spPr/>
        <p:txBody>
          <a:bodyPr>
            <a:normAutofit/>
          </a:bodyPr>
          <a:lstStyle/>
          <a:p>
            <a:pPr marL="0" indent="0">
              <a:buNone/>
            </a:pPr>
            <a:r>
              <a:rPr lang="en-GB" sz="4400" dirty="0">
                <a:solidFill>
                  <a:srgbClr val="000000"/>
                </a:solidFill>
                <a:effectLst/>
                <a:latin typeface="Arial" panose="020B0604020202020204" pitchFamily="34" charset="0"/>
                <a:ea typeface="Calibri" panose="020F0502020204030204" pitchFamily="34" charset="0"/>
              </a:rPr>
              <a:t>The link to Live Well Oxfordshire is </a:t>
            </a:r>
            <a:r>
              <a:rPr lang="en-GB" sz="4400" u="sng" dirty="0">
                <a:solidFill>
                  <a:srgbClr val="0563C1"/>
                </a:solidFill>
                <a:effectLst/>
                <a:latin typeface="Calibri" panose="020F0502020204030204" pitchFamily="34" charset="0"/>
                <a:ea typeface="Calibri" panose="020F0502020204030204" pitchFamily="34" charset="0"/>
                <a:hlinkClick r:id="rId2"/>
              </a:rPr>
              <a:t>Home | Oxfordshire </a:t>
            </a:r>
            <a:r>
              <a:rPr lang="en-GB" sz="4400" u="sng" dirty="0" err="1">
                <a:solidFill>
                  <a:srgbClr val="0563C1"/>
                </a:solidFill>
                <a:effectLst/>
                <a:latin typeface="Calibri" panose="020F0502020204030204" pitchFamily="34" charset="0"/>
                <a:ea typeface="Calibri" panose="020F0502020204030204" pitchFamily="34" charset="0"/>
                <a:hlinkClick r:id="rId2"/>
              </a:rPr>
              <a:t>MarketPlace</a:t>
            </a:r>
            <a:r>
              <a:rPr lang="en-GB" sz="4400" dirty="0">
                <a:effectLst/>
                <a:latin typeface="Calibri" panose="020F0502020204030204" pitchFamily="34" charset="0"/>
                <a:ea typeface="Calibri" panose="020F0502020204030204" pitchFamily="34" charset="0"/>
              </a:rPr>
              <a:t>. </a:t>
            </a:r>
            <a:r>
              <a:rPr lang="en-GB" sz="4400" dirty="0">
                <a:effectLst/>
                <a:latin typeface="Arial" panose="020B0604020202020204" pitchFamily="34" charset="0"/>
                <a:ea typeface="Calibri" panose="020F0502020204030204" pitchFamily="34" charset="0"/>
              </a:rPr>
              <a:t>There are how to guides under </a:t>
            </a:r>
            <a:r>
              <a:rPr lang="en-GB" sz="4400" u="sng" dirty="0">
                <a:solidFill>
                  <a:srgbClr val="0563C1"/>
                </a:solidFill>
                <a:effectLst/>
                <a:latin typeface="Arial" panose="020B0604020202020204" pitchFamily="34" charset="0"/>
                <a:ea typeface="Calibri" panose="020F0502020204030204" pitchFamily="34" charset="0"/>
                <a:hlinkClick r:id="rId3"/>
              </a:rPr>
              <a:t>Help to use this site</a:t>
            </a:r>
            <a:r>
              <a:rPr lang="en-GB" sz="4400" dirty="0">
                <a:effectLst/>
                <a:latin typeface="Arial" panose="020B0604020202020204" pitchFamily="34" charset="0"/>
                <a:ea typeface="Calibri" panose="020F0502020204030204" pitchFamily="34" charset="0"/>
              </a:rPr>
              <a:t>. </a:t>
            </a:r>
            <a:endParaRPr lang="en-US" sz="4400" dirty="0"/>
          </a:p>
        </p:txBody>
      </p:sp>
    </p:spTree>
    <p:extLst>
      <p:ext uri="{BB962C8B-B14F-4D97-AF65-F5344CB8AC3E}">
        <p14:creationId xmlns:p14="http://schemas.microsoft.com/office/powerpoint/2010/main" val="6391735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8446B12-7391-4711-8B31-112A0B896C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9A8107-1375-4F9E-96BE-09F003C299EB}"/>
              </a:ext>
            </a:extLst>
          </p:cNvPr>
          <p:cNvSpPr>
            <a:spLocks noGrp="1"/>
          </p:cNvSpPr>
          <p:nvPr>
            <p:ph type="title" idx="4294967295"/>
          </p:nvPr>
        </p:nvSpPr>
        <p:spPr>
          <a:xfrm>
            <a:off x="0" y="4427538"/>
            <a:ext cx="6143625" cy="1400175"/>
          </a:xfrm>
        </p:spPr>
        <p:txBody>
          <a:bodyPr vert="horz" wrap="square" lIns="91440" tIns="45720" rIns="91440" bIns="45720" rtlCol="0" anchor="b">
            <a:normAutofit/>
          </a:bodyPr>
          <a:lstStyle/>
          <a:p>
            <a:r>
              <a:rPr lang="en-US" sz="5600" kern="1200">
                <a:solidFill>
                  <a:schemeClr val="bg1"/>
                </a:solidFill>
                <a:latin typeface="+mj-lt"/>
                <a:ea typeface="+mj-ea"/>
                <a:cs typeface="+mj-cs"/>
              </a:rPr>
              <a:t>Housing </a:t>
            </a:r>
          </a:p>
        </p:txBody>
      </p:sp>
      <p:grpSp>
        <p:nvGrpSpPr>
          <p:cNvPr id="16" name="Group 15">
            <a:extLst>
              <a:ext uri="{FF2B5EF4-FFF2-40B4-BE49-F238E27FC236}">
                <a16:creationId xmlns:a16="http://schemas.microsoft.com/office/drawing/2014/main" id="{AC0B7807-0C83-4963-821A-69B172722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17" name="Freeform: Shape 16">
              <a:extLst>
                <a:ext uri="{FF2B5EF4-FFF2-40B4-BE49-F238E27FC236}">
                  <a16:creationId xmlns:a16="http://schemas.microsoft.com/office/drawing/2014/main" id="{BB027EC7-3252-48A2-A7A4-1741F72E47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4EBC51E4-7477-4290-BBD0-18AD942C36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2">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3" name="Picture 2">
            <a:extLst>
              <a:ext uri="{FF2B5EF4-FFF2-40B4-BE49-F238E27FC236}">
                <a16:creationId xmlns:a16="http://schemas.microsoft.com/office/drawing/2014/main" id="{498B4486-0CED-A6CB-2925-33A4175FC2AD}"/>
              </a:ext>
            </a:extLst>
          </p:cNvPr>
          <p:cNvPicPr>
            <a:picLocks noChangeAspect="1"/>
          </p:cNvPicPr>
          <p:nvPr/>
        </p:nvPicPr>
        <p:blipFill>
          <a:blip r:embed="rId3"/>
          <a:stretch>
            <a:fillRect/>
          </a:stretch>
        </p:blipFill>
        <p:spPr>
          <a:xfrm>
            <a:off x="0" y="0"/>
            <a:ext cx="6179432" cy="3604437"/>
          </a:xfrm>
          <a:prstGeom prst="rect">
            <a:avLst/>
          </a:prstGeom>
        </p:spPr>
      </p:pic>
      <p:pic>
        <p:nvPicPr>
          <p:cNvPr id="4" name="Picture 3">
            <a:extLst>
              <a:ext uri="{FF2B5EF4-FFF2-40B4-BE49-F238E27FC236}">
                <a16:creationId xmlns:a16="http://schemas.microsoft.com/office/drawing/2014/main" id="{70E6859C-9AC3-482E-EDA2-16CF20E8FF9C}"/>
              </a:ext>
            </a:extLst>
          </p:cNvPr>
          <p:cNvPicPr>
            <a:picLocks noChangeAspect="1"/>
          </p:cNvPicPr>
          <p:nvPr/>
        </p:nvPicPr>
        <p:blipFill>
          <a:blip r:embed="rId4"/>
          <a:stretch>
            <a:fillRect/>
          </a:stretch>
        </p:blipFill>
        <p:spPr>
          <a:xfrm>
            <a:off x="6143625" y="0"/>
            <a:ext cx="6048375" cy="3604437"/>
          </a:xfrm>
          <a:prstGeom prst="rect">
            <a:avLst/>
          </a:prstGeom>
        </p:spPr>
      </p:pic>
    </p:spTree>
    <p:extLst>
      <p:ext uri="{BB962C8B-B14F-4D97-AF65-F5344CB8AC3E}">
        <p14:creationId xmlns:p14="http://schemas.microsoft.com/office/powerpoint/2010/main" val="2420541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BFD698-C305-0549-82A6-C8C56F13AE15}"/>
              </a:ext>
            </a:extLst>
          </p:cNvPr>
          <p:cNvSpPr>
            <a:spLocks noGrp="1"/>
          </p:cNvSpPr>
          <p:nvPr>
            <p:ph type="title" idx="4294967295"/>
          </p:nvPr>
        </p:nvSpPr>
        <p:spPr>
          <a:xfrm>
            <a:off x="0" y="1154113"/>
            <a:ext cx="3200400" cy="4460875"/>
          </a:xfrm>
        </p:spPr>
        <p:txBody>
          <a:bodyPr>
            <a:normAutofit/>
          </a:bodyPr>
          <a:lstStyle/>
          <a:p>
            <a:r>
              <a:rPr lang="en-US">
                <a:solidFill>
                  <a:srgbClr val="FFFFFF"/>
                </a:solidFill>
              </a:rPr>
              <a:t>Maintaining housing standards in the private rented sector</a:t>
            </a:r>
          </a:p>
        </p:txBody>
      </p:sp>
      <p:sp>
        <p:nvSpPr>
          <p:cNvPr id="3" name="Content Placeholder 2">
            <a:extLst>
              <a:ext uri="{FF2B5EF4-FFF2-40B4-BE49-F238E27FC236}">
                <a16:creationId xmlns:a16="http://schemas.microsoft.com/office/drawing/2014/main" id="{1587E04E-DFF1-6141-BBAA-59256CD20216}"/>
              </a:ext>
            </a:extLst>
          </p:cNvPr>
          <p:cNvSpPr>
            <a:spLocks noGrp="1"/>
          </p:cNvSpPr>
          <p:nvPr>
            <p:ph idx="4294967295"/>
          </p:nvPr>
        </p:nvSpPr>
        <p:spPr>
          <a:xfrm>
            <a:off x="4535194" y="837336"/>
            <a:ext cx="3489536" cy="5065831"/>
          </a:xfrm>
        </p:spPr>
        <p:txBody>
          <a:bodyPr anchor="ctr">
            <a:normAutofit fontScale="85000" lnSpcReduction="10000"/>
          </a:bodyPr>
          <a:lstStyle/>
          <a:p>
            <a:r>
              <a:rPr lang="en-US" sz="2600"/>
              <a:t>Both private sector and social landlords are required to ensure their properties are maintained in good repair and free from serious health and safety hazards. Homes should be warm, safe, and secure.</a:t>
            </a:r>
          </a:p>
          <a:p>
            <a:r>
              <a:rPr lang="en-US" sz="2600"/>
              <a:t>If tenants experience problems with conditions in their homes, the district and city councils have powers under various pieces of legislation they may use to resolve issues.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026" name="Picture 2">
            <a:extLst>
              <a:ext uri="{FF2B5EF4-FFF2-40B4-BE49-F238E27FC236}">
                <a16:creationId xmlns:a16="http://schemas.microsoft.com/office/drawing/2014/main" id="{8287213C-11F8-5DE3-FF39-A9E6CF8DB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4730" y="734008"/>
            <a:ext cx="3981498" cy="2923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3741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4D46527-8963-4773-8769-07E6ACE084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itle 5">
            <a:extLst>
              <a:ext uri="{FF2B5EF4-FFF2-40B4-BE49-F238E27FC236}">
                <a16:creationId xmlns:a16="http://schemas.microsoft.com/office/drawing/2014/main" id="{CE7C9C2F-2E84-4441-8C94-F01AEDAF52BD}"/>
              </a:ext>
            </a:extLst>
          </p:cNvPr>
          <p:cNvSpPr>
            <a:spLocks noGrp="1"/>
          </p:cNvSpPr>
          <p:nvPr>
            <p:ph type="title" idx="4294967295"/>
          </p:nvPr>
        </p:nvSpPr>
        <p:spPr>
          <a:xfrm>
            <a:off x="6238240" y="292937"/>
            <a:ext cx="5257800" cy="1325563"/>
          </a:xfrm>
        </p:spPr>
        <p:txBody>
          <a:bodyPr vert="horz" lIns="91440" tIns="45720" rIns="91440" bIns="45720" rtlCol="0" anchor="ctr">
            <a:normAutofit/>
          </a:bodyPr>
          <a:lstStyle/>
          <a:p>
            <a:r>
              <a:rPr lang="en-US" sz="4100" kern="1200">
                <a:solidFill>
                  <a:schemeClr val="tx1"/>
                </a:solidFill>
                <a:latin typeface="+mj-lt"/>
                <a:ea typeface="+mj-ea"/>
                <a:cs typeface="+mj-cs"/>
              </a:rPr>
              <a:t>Housing Heath &amp; Safety Rating System</a:t>
            </a:r>
          </a:p>
        </p:txBody>
      </p:sp>
      <p:sp>
        <p:nvSpPr>
          <p:cNvPr id="8" name="Text Placeholder 7">
            <a:extLst>
              <a:ext uri="{FF2B5EF4-FFF2-40B4-BE49-F238E27FC236}">
                <a16:creationId xmlns:a16="http://schemas.microsoft.com/office/drawing/2014/main" id="{4FB629E5-9E14-AE44-960C-5339FE2C74A2}"/>
              </a:ext>
            </a:extLst>
          </p:cNvPr>
          <p:cNvSpPr>
            <a:spLocks noGrp="1"/>
          </p:cNvSpPr>
          <p:nvPr>
            <p:ph type="body" sz="half" idx="4294967295"/>
          </p:nvPr>
        </p:nvSpPr>
        <p:spPr>
          <a:xfrm>
            <a:off x="6137677" y="1810512"/>
            <a:ext cx="5257800" cy="4833308"/>
          </a:xfrm>
        </p:spPr>
        <p:txBody>
          <a:bodyPr vert="horz" lIns="91440" tIns="45720" rIns="91440" bIns="45720" rtlCol="0">
            <a:normAutofit/>
          </a:bodyPr>
          <a:lstStyle/>
          <a:p>
            <a:pPr marL="0" indent="0">
              <a:buNone/>
            </a:pPr>
            <a:r>
              <a:rPr lang="en-US" sz="2200"/>
              <a:t>The HHSRS is a risk-based evaluation tool to protect against potential risks and hazards to health and safety in dwellings. </a:t>
            </a:r>
          </a:p>
          <a:p>
            <a:pPr marL="0" indent="0">
              <a:buNone/>
            </a:pPr>
            <a:r>
              <a:rPr lang="en-US" sz="2200"/>
              <a:t>It is not a “standard”. </a:t>
            </a:r>
          </a:p>
          <a:p>
            <a:pPr marL="0" indent="0">
              <a:buNone/>
            </a:pPr>
            <a:r>
              <a:rPr lang="en-US" sz="2200"/>
              <a:t>It identifies significant risks to health, based on the condition of the property. </a:t>
            </a:r>
          </a:p>
          <a:p>
            <a:pPr marL="0" indent="0">
              <a:buNone/>
            </a:pPr>
            <a:r>
              <a:rPr lang="en-US" sz="2200"/>
              <a:t>Common hazards:</a:t>
            </a:r>
          </a:p>
          <a:p>
            <a:r>
              <a:rPr lang="en-US" sz="2200"/>
              <a:t>Excess Cold and Damp and </a:t>
            </a:r>
            <a:r>
              <a:rPr lang="en-US" sz="2200" err="1"/>
              <a:t>Mould</a:t>
            </a:r>
            <a:endParaRPr lang="en-US" sz="2200"/>
          </a:p>
          <a:p>
            <a:r>
              <a:rPr lang="en-US" sz="2200"/>
              <a:t>Falling hazards</a:t>
            </a:r>
          </a:p>
          <a:p>
            <a:r>
              <a:rPr lang="en-US" sz="2200"/>
              <a:t>Electrical and Fire hazards</a:t>
            </a:r>
          </a:p>
          <a:p>
            <a:pPr marL="0" indent="0">
              <a:buNone/>
            </a:pPr>
            <a:endParaRPr lang="en-US" sz="2200"/>
          </a:p>
          <a:p>
            <a:pPr marL="0" indent="0">
              <a:buNone/>
            </a:pPr>
            <a:endParaRPr lang="en-US" sz="2200"/>
          </a:p>
        </p:txBody>
      </p:sp>
      <p:sp>
        <p:nvSpPr>
          <p:cNvPr id="15" name="Arc 14">
            <a:extLst>
              <a:ext uri="{FF2B5EF4-FFF2-40B4-BE49-F238E27FC236}">
                <a16:creationId xmlns:a16="http://schemas.microsoft.com/office/drawing/2014/main" id="{920E13D1-85D7-4BF3-9903-59216CB5AE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365355" y="705367"/>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2050" name="Picture 2">
            <a:extLst>
              <a:ext uri="{FF2B5EF4-FFF2-40B4-BE49-F238E27FC236}">
                <a16:creationId xmlns:a16="http://schemas.microsoft.com/office/drawing/2014/main" id="{8EAE0066-326C-72D5-1D8D-31CB284860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132" y="429440"/>
            <a:ext cx="3004581" cy="237812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SCN5100">
            <a:extLst>
              <a:ext uri="{FF2B5EF4-FFF2-40B4-BE49-F238E27FC236}">
                <a16:creationId xmlns:a16="http://schemas.microsoft.com/office/drawing/2014/main" id="{1E44674E-6619-FF02-C961-139FB383BC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2688" y="3512926"/>
            <a:ext cx="2870049" cy="2639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93775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8B98AC5F-9139-46C6-BA3D-2F7FAD3B1151}"/>
              </a:ext>
            </a:extLst>
          </p:cNvPr>
          <p:cNvSpPr>
            <a:spLocks noGrp="1"/>
          </p:cNvSpPr>
          <p:nvPr>
            <p:ph type="title"/>
          </p:nvPr>
        </p:nvSpPr>
        <p:spPr/>
        <p:txBody>
          <a:bodyPr vert="horz" lIns="91440" tIns="45720" rIns="91440" bIns="45720" rtlCol="0" anchor="ctr">
            <a:normAutofit/>
          </a:bodyPr>
          <a:lstStyle/>
          <a:p>
            <a:r>
              <a:rPr lang="en-US"/>
              <a:t>Common issues – Dampness and </a:t>
            </a:r>
            <a:r>
              <a:rPr lang="en-US" err="1"/>
              <a:t>mould</a:t>
            </a:r>
            <a:endParaRPr lang="en-US"/>
          </a:p>
        </p:txBody>
      </p:sp>
      <p:pic>
        <p:nvPicPr>
          <p:cNvPr id="8" name="Content Placeholder 7">
            <a:extLst>
              <a:ext uri="{FF2B5EF4-FFF2-40B4-BE49-F238E27FC236}">
                <a16:creationId xmlns:a16="http://schemas.microsoft.com/office/drawing/2014/main" id="{B81D22B7-6379-4C0B-A996-BF33C572E030}"/>
              </a:ext>
            </a:extLst>
          </p:cNvPr>
          <p:cNvPicPr>
            <a:picLocks noGrp="1" noChangeAspect="1"/>
          </p:cNvPicPr>
          <p:nvPr>
            <p:ph idx="1"/>
          </p:nvPr>
        </p:nvPicPr>
        <p:blipFill rotWithShape="1">
          <a:blip r:embed="rId3"/>
          <a:stretch/>
        </p:blipFill>
        <p:spPr>
          <a:xfrm>
            <a:off x="645448" y="1682544"/>
            <a:ext cx="4762500" cy="2857500"/>
          </a:xfrm>
          <a:custGeom>
            <a:avLst/>
            <a:gdLst/>
            <a:ahLst/>
            <a:cxnLst/>
            <a:rect l="l" t="t" r="r" b="b"/>
            <a:pathLst>
              <a:path w="4636517" h="6858000">
                <a:moveTo>
                  <a:pt x="0" y="0"/>
                </a:moveTo>
                <a:lnTo>
                  <a:pt x="4636517" y="0"/>
                </a:lnTo>
                <a:lnTo>
                  <a:pt x="4636517" y="6858000"/>
                </a:lnTo>
                <a:lnTo>
                  <a:pt x="0" y="6858000"/>
                </a:lnTo>
                <a:close/>
              </a:path>
            </a:pathLst>
          </a:custGeom>
        </p:spPr>
      </p:pic>
      <p:sp>
        <p:nvSpPr>
          <p:cNvPr id="16"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01A5AFA2-4E3D-4E84-A55D-A12156782977}"/>
              </a:ext>
            </a:extLst>
          </p:cNvPr>
          <p:cNvSpPr txBox="1"/>
          <p:nvPr/>
        </p:nvSpPr>
        <p:spPr>
          <a:xfrm>
            <a:off x="5827048" y="1868487"/>
            <a:ext cx="5721484" cy="4351338"/>
          </a:xfr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a:t>In cooler autumn/winter months, complaints relating to dampness and </a:t>
            </a:r>
            <a:r>
              <a:rPr lang="en-US" err="1"/>
              <a:t>mould</a:t>
            </a:r>
            <a:r>
              <a:rPr lang="en-US"/>
              <a:t> become more frequent. </a:t>
            </a:r>
          </a:p>
          <a:p>
            <a:pPr indent="-228600">
              <a:lnSpc>
                <a:spcPct val="90000"/>
              </a:lnSpc>
              <a:spcAft>
                <a:spcPts val="600"/>
              </a:spcAft>
              <a:buFont typeface="Arial" panose="020B0604020202020204" pitchFamily="34" charset="0"/>
              <a:buChar char="•"/>
            </a:pPr>
            <a:endParaRPr lang="en-US"/>
          </a:p>
          <a:p>
            <a:pPr indent="-228600">
              <a:lnSpc>
                <a:spcPct val="90000"/>
              </a:lnSpc>
              <a:spcAft>
                <a:spcPts val="600"/>
              </a:spcAft>
              <a:buFont typeface="Arial" panose="020B0604020202020204" pitchFamily="34" charset="0"/>
              <a:buChar char="•"/>
            </a:pPr>
            <a:r>
              <a:rPr lang="en-US"/>
              <a:t>People are less inclined to open windows (ventilate) and can’t dry washing outside. High energy costs can also make people hesitant to adequately heat their homes which can also lead to dampness. </a:t>
            </a:r>
          </a:p>
          <a:p>
            <a:pPr indent="-228600">
              <a:lnSpc>
                <a:spcPct val="90000"/>
              </a:lnSpc>
              <a:spcAft>
                <a:spcPts val="600"/>
              </a:spcAft>
              <a:buFont typeface="Arial" panose="020B0604020202020204" pitchFamily="34" charset="0"/>
              <a:buChar char="•"/>
            </a:pPr>
            <a:endParaRPr lang="en-US"/>
          </a:p>
          <a:p>
            <a:pPr indent="-228600">
              <a:lnSpc>
                <a:spcPct val="90000"/>
              </a:lnSpc>
              <a:spcAft>
                <a:spcPts val="600"/>
              </a:spcAft>
              <a:buFont typeface="Arial" panose="020B0604020202020204" pitchFamily="34" charset="0"/>
              <a:buChar char="•"/>
            </a:pPr>
            <a:r>
              <a:rPr lang="en-US"/>
              <a:t>Whilst it is sometimes possible to make improvements to homes which makes managing condensation easier (installing additional insulation, mechanical extract ventilation), people may need to modify their lifestyle to prevent excess humidity in the home (e.g. turning extract fans on, putting lids on pots when cooking).</a:t>
            </a:r>
          </a:p>
        </p:txBody>
      </p:sp>
    </p:spTree>
    <p:extLst>
      <p:ext uri="{BB962C8B-B14F-4D97-AF65-F5344CB8AC3E}">
        <p14:creationId xmlns:p14="http://schemas.microsoft.com/office/powerpoint/2010/main" val="21859236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Home Start">
      <a:dk1>
        <a:sysClr val="windowText" lastClr="000000"/>
      </a:dk1>
      <a:lt1>
        <a:sysClr val="window" lastClr="FFFFFF"/>
      </a:lt1>
      <a:dk2>
        <a:srgbClr val="44546A"/>
      </a:dk2>
      <a:lt2>
        <a:srgbClr val="E7E6E6"/>
      </a:lt2>
      <a:accent1>
        <a:srgbClr val="500778"/>
      </a:accent1>
      <a:accent2>
        <a:srgbClr val="E35205"/>
      </a:accent2>
      <a:accent3>
        <a:srgbClr val="DB0A5B"/>
      </a:accent3>
      <a:accent4>
        <a:srgbClr val="FFA300"/>
      </a:accent4>
      <a:accent5>
        <a:srgbClr val="00B0B9"/>
      </a:accent5>
      <a:accent6>
        <a:srgbClr val="BFBFBF"/>
      </a:accent6>
      <a:hlink>
        <a:srgbClr val="000000"/>
      </a:hlink>
      <a:folHlink>
        <a:srgbClr val="000000"/>
      </a:folHlink>
    </a:clrScheme>
    <a:fontScheme name="Home Start">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ome-Start Powerpoint Template v2" id="{947C90D8-887A-4A53-BB0F-D643FF5E5BDB}" vid="{421B2005-9BAB-4245-8F66-B1B165CC03E5}"/>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3324</Words>
  <Application>Microsoft Office PowerPoint</Application>
  <PresentationFormat>Widescreen</PresentationFormat>
  <Paragraphs>296</Paragraphs>
  <Slides>36</Slides>
  <Notes>24</Notes>
  <HiddenSlides>0</HiddenSlides>
  <MMClips>0</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36</vt:i4>
      </vt:variant>
    </vt:vector>
  </HeadingPairs>
  <TitlesOfParts>
    <vt:vector size="55" baseType="lpstr">
      <vt:lpstr>Arial</vt:lpstr>
      <vt:lpstr>BVGODX+ArialMT</vt:lpstr>
      <vt:lpstr>Calibri</vt:lpstr>
      <vt:lpstr>Calibri Light</vt:lpstr>
      <vt:lpstr>Gotham A</vt:lpstr>
      <vt:lpstr>Helvetica Neue</vt:lpstr>
      <vt:lpstr>Open Sans</vt:lpstr>
      <vt:lpstr>Poppins Light</vt:lpstr>
      <vt:lpstr>Poppins Light Bold</vt:lpstr>
      <vt:lpstr>Source Sans Pro</vt:lpstr>
      <vt:lpstr>Source Sans Pro Bold</vt:lpstr>
      <vt:lpstr>Times New Roman</vt:lpstr>
      <vt:lpstr>Office Theme</vt:lpstr>
      <vt:lpstr>Office Theme</vt:lpstr>
      <vt:lpstr>Office Theme</vt:lpstr>
      <vt:lpstr>Office Theme</vt:lpstr>
      <vt:lpstr>1_Office Theme</vt:lpstr>
      <vt:lpstr>Office Theme</vt:lpstr>
      <vt:lpstr>2_Office Theme</vt:lpstr>
      <vt:lpstr>EVERY MOMENT( Visit) COUNTS – GOOD HOME VISITS AND POVERTY SUPPORT</vt:lpstr>
      <vt:lpstr>Today’s  briefing</vt:lpstr>
      <vt:lpstr>   </vt:lpstr>
      <vt:lpstr>Home visits- window into children’s world and lived experience </vt:lpstr>
      <vt:lpstr>Live well – how to use </vt:lpstr>
      <vt:lpstr>Housing </vt:lpstr>
      <vt:lpstr>Maintaining housing standards in the private rented sector</vt:lpstr>
      <vt:lpstr>Housing Heath &amp; Safety Rating System</vt:lpstr>
      <vt:lpstr>Common issues – Dampness and mould</vt:lpstr>
      <vt:lpstr>Common issues – Excess Cold</vt:lpstr>
      <vt:lpstr>What do I need to look out for and do?</vt:lpstr>
      <vt:lpstr>Information required for a referral</vt:lpstr>
      <vt:lpstr>No names consultation</vt:lpstr>
      <vt:lpstr>What happens if I make a referral or a tenant complains?</vt:lpstr>
      <vt:lpstr>What happens after the assessment?</vt:lpstr>
      <vt:lpstr>Available advice: damp and mould</vt:lpstr>
      <vt:lpstr>Contact details for disrepair complaints</vt:lpstr>
      <vt:lpstr>Contacts for fire checks </vt:lpstr>
      <vt:lpstr>Maintaining housing standards in the owner occupied sector</vt:lpstr>
      <vt:lpstr>Maintaining housing standards in the owner occupied sector</vt:lpstr>
      <vt:lpstr>How to Use </vt:lpstr>
      <vt:lpstr>PowerPoint Presentation</vt:lpstr>
      <vt:lpstr>Helpline and Home Energy Visit</vt:lpstr>
      <vt:lpstr>How can we help?</vt:lpstr>
      <vt:lpstr>Contact us</vt:lpstr>
      <vt:lpstr>PowerPoint Presentation</vt:lpstr>
      <vt:lpstr>PowerPoint Presentation</vt:lpstr>
      <vt:lpstr>Observations &amp; Wider impacts</vt:lpstr>
      <vt:lpstr>PowerPoint Presentation</vt:lpstr>
      <vt:lpstr>Find your local Home-Start &amp;  Refer / Self-Refer   www.homestartoxon.org.uk</vt:lpstr>
      <vt:lpstr>PowerPoint Presentation</vt:lpstr>
      <vt:lpstr>Useful links    </vt:lpstr>
      <vt:lpstr>   </vt:lpstr>
      <vt:lpstr>Good Food Oxford </vt:lpstr>
      <vt:lpstr>What food do you provide?  </vt:lpstr>
      <vt:lpstr>Loan Sharks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Post Pandemic Practice – Poverty, Financial hardship and practice with families</dc:title>
  <dc:creator>Mann, Delia - Oxfordshire County Council</dc:creator>
  <cp:lastModifiedBy>Mann, Delia - Oxfordshire County Council</cp:lastModifiedBy>
  <cp:revision>3</cp:revision>
  <dcterms:created xsi:type="dcterms:W3CDTF">2022-06-14T15:07:57Z</dcterms:created>
  <dcterms:modified xsi:type="dcterms:W3CDTF">2024-04-10T09:46:36Z</dcterms:modified>
</cp:coreProperties>
</file>